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61" r:id="rId2"/>
    <p:sldId id="313" r:id="rId3"/>
    <p:sldId id="312" r:id="rId4"/>
    <p:sldId id="316" r:id="rId5"/>
    <p:sldId id="283" r:id="rId6"/>
    <p:sldId id="265" r:id="rId7"/>
    <p:sldId id="266" r:id="rId8"/>
    <p:sldId id="274" r:id="rId9"/>
    <p:sldId id="281" r:id="rId10"/>
    <p:sldId id="284" r:id="rId11"/>
    <p:sldId id="285" r:id="rId12"/>
    <p:sldId id="314" r:id="rId13"/>
    <p:sldId id="291" r:id="rId14"/>
    <p:sldId id="315" r:id="rId15"/>
    <p:sldId id="292" r:id="rId16"/>
    <p:sldId id="286" r:id="rId17"/>
    <p:sldId id="287" r:id="rId18"/>
    <p:sldId id="288" r:id="rId19"/>
    <p:sldId id="289" r:id="rId20"/>
    <p:sldId id="290" r:id="rId21"/>
    <p:sldId id="311" r:id="rId22"/>
    <p:sldId id="293" r:id="rId23"/>
    <p:sldId id="294" r:id="rId24"/>
    <p:sldId id="295" r:id="rId25"/>
    <p:sldId id="296" r:id="rId26"/>
    <p:sldId id="297" r:id="rId27"/>
    <p:sldId id="298" r:id="rId28"/>
    <p:sldId id="303" r:id="rId29"/>
    <p:sldId id="306" r:id="rId30"/>
    <p:sldId id="317" r:id="rId31"/>
    <p:sldId id="318" r:id="rId32"/>
    <p:sldId id="305" r:id="rId33"/>
    <p:sldId id="310" r:id="rId34"/>
    <p:sldId id="263"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Kohler" initials="BK" lastIdx="2" clrIdx="0"/>
  <p:cmAuthor id="1" name="Scott Chambers" initials="SC" lastIdx="1" clrIdx="1">
    <p:extLst>
      <p:ext uri="{19B8F6BF-5375-455C-9EA6-DF929625EA0E}">
        <p15:presenceInfo xmlns:p15="http://schemas.microsoft.com/office/powerpoint/2012/main" userId="S::schambers@doakshirreff.com::1cdf2936-d15b-4e6f-b13c-d40cb63c8b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131"/>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75FF92-ACF5-4BF3-80ED-D0E446F4781F}" v="888" dt="2020-03-30T00:04:46.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7" autoAdjust="0"/>
    <p:restoredTop sz="94639" autoAdjust="0"/>
  </p:normalViewPr>
  <p:slideViewPr>
    <p:cSldViewPr>
      <p:cViewPr varScale="1">
        <p:scale>
          <a:sx n="101" d="100"/>
          <a:sy n="10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2" d="100"/>
          <a:sy n="92" d="100"/>
        </p:scale>
        <p:origin x="-378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5CA91F6-6546-44CB-81E2-D3F241964B61}" type="datetimeFigureOut">
              <a:rPr lang="en-CA" smtClean="0"/>
              <a:t>2020-03-31</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7684565-DCEB-4DD7-B26F-DF5EAED2EE18}" type="slidenum">
              <a:rPr lang="en-CA" smtClean="0"/>
              <a:t>‹#›</a:t>
            </a:fld>
            <a:endParaRPr lang="en-CA"/>
          </a:p>
        </p:txBody>
      </p:sp>
    </p:spTree>
    <p:extLst>
      <p:ext uri="{BB962C8B-B14F-4D97-AF65-F5344CB8AC3E}">
        <p14:creationId xmlns:p14="http://schemas.microsoft.com/office/powerpoint/2010/main" val="8133569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0332" y="6324600"/>
            <a:ext cx="9154332" cy="5863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userDrawn="1"/>
        </p:nvSpPr>
        <p:spPr>
          <a:xfrm>
            <a:off x="-10332" y="-3"/>
            <a:ext cx="9154332" cy="14478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ctrTitle"/>
          </p:nvPr>
        </p:nvSpPr>
        <p:spPr>
          <a:xfrm>
            <a:off x="697376" y="2130425"/>
            <a:ext cx="7315200" cy="1470025"/>
          </a:xfr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endParaRPr lang="en-CA" dirty="0"/>
          </a:p>
        </p:txBody>
      </p:sp>
      <p:sp>
        <p:nvSpPr>
          <p:cNvPr id="3" name="Subtitle 2"/>
          <p:cNvSpPr>
            <a:spLocks noGrp="1"/>
          </p:cNvSpPr>
          <p:nvPr>
            <p:ph type="subTitle" idx="1"/>
          </p:nvPr>
        </p:nvSpPr>
        <p:spPr>
          <a:xfrm>
            <a:off x="1587063" y="3886200"/>
            <a:ext cx="553582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4" y="-2"/>
            <a:ext cx="4565590" cy="1447801"/>
          </a:xfrm>
          <a:prstGeom prst="rect">
            <a:avLst/>
          </a:prstGeom>
        </p:spPr>
      </p:pic>
      <p:cxnSp>
        <p:nvCxnSpPr>
          <p:cNvPr id="11" name="Straight Connector 10"/>
          <p:cNvCxnSpPr/>
          <p:nvPr userDrawn="1"/>
        </p:nvCxnSpPr>
        <p:spPr>
          <a:xfrm>
            <a:off x="-10332" y="1447799"/>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10332" y="6324600"/>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6" name="TextBox 5"/>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3224101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4" name="Rectangle 3"/>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 name="Straight Connector 4"/>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218336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273050"/>
            <a:ext cx="3008313" cy="1162050"/>
          </a:xfrm>
        </p:spPr>
        <p:txBody>
          <a:bodyPr anchor="b"/>
          <a:lstStyle>
            <a:lvl1pPr algn="l">
              <a:defRPr sz="2000" b="1"/>
            </a:lvl1pPr>
          </a:lstStyle>
          <a:p>
            <a:r>
              <a:rPr lang="en-US" dirty="0"/>
              <a:t>Click to edit Master title style</a:t>
            </a:r>
            <a:endParaRPr lang="en-CA" dirty="0"/>
          </a:p>
        </p:txBody>
      </p:sp>
      <p:sp>
        <p:nvSpPr>
          <p:cNvPr id="3" name="Content Placeholder 2"/>
          <p:cNvSpPr>
            <a:spLocks noGrp="1"/>
          </p:cNvSpPr>
          <p:nvPr>
            <p:ph idx="1"/>
          </p:nvPr>
        </p:nvSpPr>
        <p:spPr>
          <a:xfrm>
            <a:off x="3886200" y="273050"/>
            <a:ext cx="48006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p:cNvSpPr>
            <a:spLocks noGrp="1"/>
          </p:cNvSpPr>
          <p:nvPr>
            <p:ph type="body" sz="half" idx="2"/>
          </p:nvPr>
        </p:nvSpPr>
        <p:spPr>
          <a:xfrm>
            <a:off x="7620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7" name="Rectangle 6"/>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115488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24645"/>
          <a:stretch/>
        </p:blipFill>
        <p:spPr>
          <a:xfrm>
            <a:off x="228600" y="6248400"/>
            <a:ext cx="2276140" cy="588059"/>
          </a:xfrm>
          <a:prstGeom prst="rect">
            <a:avLst/>
          </a:prstGeom>
        </p:spPr>
      </p:pic>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7" name="Rectangle 6"/>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1634488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6" name="Rectangle 5"/>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3426740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6" name="Rectangle 5"/>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368159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2" name="Title 1"/>
          <p:cNvSpPr>
            <a:spLocks noGrp="1"/>
          </p:cNvSpPr>
          <p:nvPr>
            <p:ph type="title"/>
          </p:nvPr>
        </p:nvSpPr>
        <p:spPr>
          <a:xfrm>
            <a:off x="685800" y="274638"/>
            <a:ext cx="8001000" cy="1143000"/>
          </a:xfrm>
        </p:spPr>
        <p:txBody>
          <a:bodyPr/>
          <a:lstStyle/>
          <a:p>
            <a:r>
              <a:rPr lang="en-US" dirty="0"/>
              <a:t>Click to edit Master title style</a:t>
            </a:r>
            <a:endParaRPr lang="en-CA" dirty="0"/>
          </a:p>
        </p:txBody>
      </p:sp>
      <p:sp>
        <p:nvSpPr>
          <p:cNvPr id="3" name="Content Placeholder 2"/>
          <p:cNvSpPr>
            <a:spLocks noGrp="1"/>
          </p:cNvSpPr>
          <p:nvPr>
            <p:ph idx="1"/>
          </p:nvPr>
        </p:nvSpPr>
        <p:spPr>
          <a:xfrm>
            <a:off x="685800" y="1600200"/>
            <a:ext cx="80010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Rectangle 5"/>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214404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dirty="0"/>
              <a:t>Click to edit Master title style</a:t>
            </a:r>
            <a:endParaRPr lang="en-CA" dirty="0"/>
          </a:p>
        </p:txBody>
      </p:sp>
      <p:sp>
        <p:nvSpPr>
          <p:cNvPr id="3" name="Content Placeholder 2"/>
          <p:cNvSpPr>
            <a:spLocks noGrp="1"/>
          </p:cNvSpPr>
          <p:nvPr>
            <p:ph idx="1"/>
          </p:nvPr>
        </p:nvSpPr>
        <p:spPr>
          <a:xfrm>
            <a:off x="685800" y="1600200"/>
            <a:ext cx="80010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8" name="TextBox 7"/>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673606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dirty="0"/>
              <a:t>Click to edit Master title style</a:t>
            </a:r>
            <a:endParaRPr lang="en-CA" dirty="0"/>
          </a:p>
        </p:txBody>
      </p:sp>
      <p:sp>
        <p:nvSpPr>
          <p:cNvPr id="3" name="Content Placeholder 2"/>
          <p:cNvSpPr>
            <a:spLocks noGrp="1"/>
          </p:cNvSpPr>
          <p:nvPr>
            <p:ph idx="1"/>
          </p:nvPr>
        </p:nvSpPr>
        <p:spPr>
          <a:xfrm>
            <a:off x="685800" y="1600200"/>
            <a:ext cx="80010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8" name="TextBox 7"/>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pic>
        <p:nvPicPr>
          <p:cNvPr id="4" name="Picture 3"/>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71063" y="6129071"/>
            <a:ext cx="1943537" cy="616318"/>
          </a:xfrm>
          <a:prstGeom prst="rect">
            <a:avLst/>
          </a:prstGeom>
        </p:spPr>
      </p:pic>
    </p:spTree>
    <p:extLst>
      <p:ext uri="{BB962C8B-B14F-4D97-AF65-F5344CB8AC3E}">
        <p14:creationId xmlns:p14="http://schemas.microsoft.com/office/powerpoint/2010/main" val="79797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dirty="0"/>
              <a:t>Click to edit Master title style</a:t>
            </a:r>
            <a:endParaRPr lang="en-CA" dirty="0"/>
          </a:p>
        </p:txBody>
      </p:sp>
      <p:sp>
        <p:nvSpPr>
          <p:cNvPr id="3" name="Content Placeholder 2"/>
          <p:cNvSpPr>
            <a:spLocks noGrp="1"/>
          </p:cNvSpPr>
          <p:nvPr>
            <p:ph idx="1"/>
          </p:nvPr>
        </p:nvSpPr>
        <p:spPr>
          <a:xfrm>
            <a:off x="685800" y="1600200"/>
            <a:ext cx="80010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8" name="TextBox 7"/>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62272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6" name="Rectangle 5"/>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2160640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sz="half" idx="1"/>
          </p:nvPr>
        </p:nvSpPr>
        <p:spPr>
          <a:xfrm>
            <a:off x="685800" y="1600200"/>
            <a:ext cx="3886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Content Placeholder 2"/>
          <p:cNvSpPr>
            <a:spLocks noGrp="1"/>
          </p:cNvSpPr>
          <p:nvPr>
            <p:ph sz="half" idx="13"/>
          </p:nvPr>
        </p:nvSpPr>
        <p:spPr>
          <a:xfrm>
            <a:off x="4876800" y="1600200"/>
            <a:ext cx="3886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7" name="Rectangle 6"/>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89955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CA" dirty="0"/>
          </a:p>
        </p:txBody>
      </p:sp>
      <p:sp>
        <p:nvSpPr>
          <p:cNvPr id="3" name="Text Placeholder 2"/>
          <p:cNvSpPr>
            <a:spLocks noGrp="1"/>
          </p:cNvSpPr>
          <p:nvPr>
            <p:ph type="body" idx="1"/>
          </p:nvPr>
        </p:nvSpPr>
        <p:spPr>
          <a:xfrm>
            <a:off x="685800" y="1581150"/>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2220912"/>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1" name="Text Placeholder 2"/>
          <p:cNvSpPr>
            <a:spLocks noGrp="1"/>
          </p:cNvSpPr>
          <p:nvPr>
            <p:ph type="body" idx="13"/>
          </p:nvPr>
        </p:nvSpPr>
        <p:spPr>
          <a:xfrm>
            <a:off x="4800600" y="1570038"/>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4"/>
          </p:nvPr>
        </p:nvSpPr>
        <p:spPr>
          <a:xfrm>
            <a:off x="4800600" y="2209800"/>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2061" b="12208"/>
          <a:stretch/>
        </p:blipFill>
        <p:spPr>
          <a:xfrm>
            <a:off x="317645" y="6385302"/>
            <a:ext cx="1968355" cy="472698"/>
          </a:xfrm>
          <a:prstGeom prst="rect">
            <a:avLst/>
          </a:prstGeom>
        </p:spPr>
      </p:pic>
      <p:sp>
        <p:nvSpPr>
          <p:cNvPr id="8" name="Rectangle 7"/>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 name="Straight Connector 8"/>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382439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Rectangle 3"/>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 name="Straight Connector 4"/>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3766734" y="6596390"/>
            <a:ext cx="1600200" cy="261610"/>
          </a:xfrm>
          <a:prstGeom prst="rect">
            <a:avLst/>
          </a:prstGeom>
          <a:noFill/>
        </p:spPr>
        <p:txBody>
          <a:bodyPr wrap="square" rtlCol="0">
            <a:spAutoFit/>
          </a:bodyPr>
          <a:lstStyle/>
          <a:p>
            <a:r>
              <a:rPr lang="en-US" sz="1100" dirty="0">
                <a:solidFill>
                  <a:schemeClr val="bg1"/>
                </a:solidFill>
              </a:rPr>
              <a:t>www.doakshirreff.com</a:t>
            </a:r>
            <a:endParaRPr lang="en-CA" sz="1100" dirty="0">
              <a:solidFill>
                <a:schemeClr val="bg1"/>
              </a:solidFill>
            </a:endParaRPr>
          </a:p>
        </p:txBody>
      </p:sp>
    </p:spTree>
    <p:extLst>
      <p:ext uri="{BB962C8B-B14F-4D97-AF65-F5344CB8AC3E}">
        <p14:creationId xmlns:p14="http://schemas.microsoft.com/office/powerpoint/2010/main" val="61495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0010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685800" y="1600200"/>
            <a:ext cx="80010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6" name="Picture 5"/>
          <p:cNvPicPr>
            <a:picLocks noChangeAspect="1"/>
          </p:cNvPicPr>
          <p:nvPr userDrawn="1"/>
        </p:nvPicPr>
        <p:blipFill>
          <a:blip r:embed="rId16">
            <a:extLst>
              <a:ext uri="{BEBA8EAE-BF5A-486C-A8C5-ECC9F3942E4B}">
                <a14:imgProps xmlns:a14="http://schemas.microsoft.com/office/drawing/2010/main">
                  <a14:imgLayer r:embed="rId17">
                    <a14:imgEffect>
                      <a14:colorTemperature colorTemp="675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rot="5400000">
            <a:off x="4286250" y="2038352"/>
            <a:ext cx="571502" cy="9144000"/>
          </a:xfrm>
          <a:prstGeom prst="rect">
            <a:avLst/>
          </a:prstGeom>
        </p:spPr>
      </p:pic>
      <p:pic>
        <p:nvPicPr>
          <p:cNvPr id="8" name="Picture 7"/>
          <p:cNvPicPr>
            <a:picLocks noChangeAspect="1"/>
          </p:cNvPicPr>
          <p:nvPr userDrawn="1"/>
        </p:nvPicPr>
        <p:blipFill>
          <a:blip r:embed="rId16">
            <a:extLst>
              <a:ext uri="{BEBA8EAE-BF5A-486C-A8C5-ECC9F3942E4B}">
                <a14:imgProps xmlns:a14="http://schemas.microsoft.com/office/drawing/2010/main">
                  <a14:imgLayer r:embed="rId17">
                    <a14:imgEffect>
                      <a14:colorTemperature colorTemp="675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rot="5400000">
            <a:off x="4400551" y="-4400549"/>
            <a:ext cx="342901" cy="9144000"/>
          </a:xfrm>
          <a:prstGeom prst="rect">
            <a:avLst/>
          </a:prstGeom>
        </p:spPr>
      </p:pic>
      <p:pic>
        <p:nvPicPr>
          <p:cNvPr id="9" name="Picture 8"/>
          <p:cNvPicPr>
            <a:picLocks noChangeAspect="1"/>
          </p:cNvPicPr>
          <p:nvPr userDrawn="1"/>
        </p:nvPicPr>
        <p:blipFill rotWithShape="1">
          <a:blip r:embed="rId18" cstate="print">
            <a:extLst>
              <a:ext uri="{28A0092B-C50C-407E-A947-70E740481C1C}">
                <a14:useLocalDpi xmlns:a14="http://schemas.microsoft.com/office/drawing/2010/main" val="0"/>
              </a:ext>
            </a:extLst>
          </a:blip>
          <a:srcRect l="15576" t="2465" r="17668" b="73461"/>
          <a:stretch/>
        </p:blipFill>
        <p:spPr>
          <a:xfrm>
            <a:off x="6705600" y="6499149"/>
            <a:ext cx="2286000" cy="282651"/>
          </a:xfrm>
          <a:prstGeom prst="rect">
            <a:avLst/>
          </a:prstGeom>
        </p:spPr>
      </p:pic>
      <p:sp>
        <p:nvSpPr>
          <p:cNvPr id="7" name="Rectangle 6"/>
          <p:cNvSpPr/>
          <p:nvPr userDrawn="1"/>
        </p:nvSpPr>
        <p:spPr>
          <a:xfrm>
            <a:off x="-10332" y="6324600"/>
            <a:ext cx="9154332" cy="5863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0" name="Straight Connector 9"/>
          <p:cNvCxnSpPr/>
          <p:nvPr userDrawn="1"/>
        </p:nvCxnSpPr>
        <p:spPr>
          <a:xfrm>
            <a:off x="-10332" y="6324600"/>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0332" y="-3"/>
            <a:ext cx="9154332" cy="381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Straight Connector 11"/>
          <p:cNvCxnSpPr/>
          <p:nvPr userDrawn="1"/>
        </p:nvCxnSpPr>
        <p:spPr>
          <a:xfrm>
            <a:off x="-10332" y="387457"/>
            <a:ext cx="9154332" cy="0"/>
          </a:xfrm>
          <a:prstGeom prst="line">
            <a:avLst/>
          </a:prstGeom>
          <a:ln w="34925">
            <a:solidFill>
              <a:srgbClr val="C0513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358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doakshirreff.com/employer-covid-19/covid-19-the-legality-of-temporary-lay-offs/" TargetMode="External"/><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canada.ca/en/employment-social-development/services/work-sharing/eligibility.html" TargetMode="External"/><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mailto:schambers@doakshirreff.com" TargetMode="External"/><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hyperlink" Target="mailto:bkohler@doakshirreff.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doakshirreff.com/speaker-series/" TargetMode="External"/><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lesleymiller.ca/calendar/counsell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8600" y="0"/>
            <a:ext cx="1029213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55142" y="4445610"/>
            <a:ext cx="3882831" cy="1231290"/>
          </a:xfrm>
        </p:spPr>
      </p:pic>
      <p:sp>
        <p:nvSpPr>
          <p:cNvPr id="7" name="Title 1"/>
          <p:cNvSpPr>
            <a:spLocks noGrp="1"/>
          </p:cNvSpPr>
          <p:nvPr>
            <p:ph type="title"/>
          </p:nvPr>
        </p:nvSpPr>
        <p:spPr>
          <a:xfrm>
            <a:off x="4343400" y="1121752"/>
            <a:ext cx="4572000" cy="981075"/>
          </a:xfrm>
        </p:spPr>
        <p:txBody>
          <a:bodyPr>
            <a:normAutofit fontScale="90000"/>
          </a:bodyPr>
          <a:lstStyle/>
          <a:p>
            <a:r>
              <a:rPr lang="en-CA" b="1" dirty="0">
                <a:latin typeface="Humanst521 Lt BT"/>
                <a:ea typeface="Open Sans Light" panose="020B0306030504020204" pitchFamily="34" charset="0"/>
                <a:cs typeface="Open Sans Light" panose="020B0306030504020204" pitchFamily="34" charset="0"/>
              </a:rPr>
              <a:t>How COVID-19 has affected Employment Law</a:t>
            </a:r>
          </a:p>
        </p:txBody>
      </p:sp>
      <p:sp>
        <p:nvSpPr>
          <p:cNvPr id="8" name="Title 1"/>
          <p:cNvSpPr txBox="1">
            <a:spLocks/>
          </p:cNvSpPr>
          <p:nvPr/>
        </p:nvSpPr>
        <p:spPr>
          <a:xfrm>
            <a:off x="4067658" y="2438400"/>
            <a:ext cx="5257800" cy="205740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a:lstStyle>
          <a:p>
            <a:endParaRPr lang="en-US" sz="3100" dirty="0">
              <a:latin typeface="Humanst521 Lt BT" panose="020B0402020204020304" pitchFamily="34" charset="0"/>
              <a:ea typeface="Open Sans Light" panose="020B0306030504020204" pitchFamily="34" charset="0"/>
              <a:cs typeface="Open Sans Light" panose="020B0306030504020204" pitchFamily="34" charset="0"/>
            </a:endParaRPr>
          </a:p>
          <a:p>
            <a:endParaRPr lang="en-US" sz="3100" dirty="0">
              <a:latin typeface="Humanst521 Lt BT" panose="020B0402020204020304" pitchFamily="34" charset="0"/>
              <a:ea typeface="Open Sans Light" panose="020B0306030504020204" pitchFamily="34" charset="0"/>
              <a:cs typeface="Open Sans Light" panose="020B0306030504020204" pitchFamily="34" charset="0"/>
            </a:endParaRPr>
          </a:p>
          <a:p>
            <a:r>
              <a:rPr lang="en-US" sz="3100" dirty="0">
                <a:latin typeface="Humanst521 Lt BT" panose="020B0402020204020304" pitchFamily="34" charset="0"/>
                <a:ea typeface="Open Sans Light" panose="020B0306030504020204" pitchFamily="34" charset="0"/>
                <a:cs typeface="Open Sans Light" panose="020B0306030504020204" pitchFamily="34" charset="0"/>
              </a:rPr>
              <a:t>Presented by </a:t>
            </a:r>
          </a:p>
          <a:p>
            <a:r>
              <a:rPr lang="en-US" sz="3100" dirty="0">
                <a:latin typeface="Humanst521 Lt BT" panose="020B0402020204020304" pitchFamily="34" charset="0"/>
                <a:ea typeface="Open Sans Light" panose="020B0306030504020204" pitchFamily="34" charset="0"/>
                <a:cs typeface="Open Sans Light" panose="020B0306030504020204" pitchFamily="34" charset="0"/>
              </a:rPr>
              <a:t>Scott Chambers, B.A., J.D., CPHR</a:t>
            </a:r>
          </a:p>
          <a:p>
            <a:endParaRPr lang="en-US" sz="3100" dirty="0">
              <a:latin typeface="Humanst521 Lt BT" panose="020B0402020204020304" pitchFamily="34" charset="0"/>
              <a:ea typeface="Open Sans Light" panose="020B0306030504020204" pitchFamily="34" charset="0"/>
              <a:cs typeface="Open Sans Light" panose="020B0306030504020204" pitchFamily="34" charset="0"/>
            </a:endParaRPr>
          </a:p>
          <a:p>
            <a:r>
              <a:rPr lang="en-US" sz="3100" dirty="0">
                <a:latin typeface="Humanst521 Lt BT" panose="020B0402020204020304" pitchFamily="34" charset="0"/>
                <a:ea typeface="Open Sans Light" panose="020B0306030504020204" pitchFamily="34" charset="0"/>
                <a:cs typeface="Open Sans Light" panose="020B0306030504020204" pitchFamily="34" charset="0"/>
              </a:rPr>
              <a:t>March 31, 2020</a:t>
            </a:r>
          </a:p>
          <a:p>
            <a:pPr algn="l"/>
            <a:endParaRPr lang="en-US" sz="3100" dirty="0">
              <a:latin typeface="Humanst521 Lt BT" panose="020B04020202040203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92625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The Basics of Employment Law</a:t>
            </a:r>
            <a:endParaRPr lang="en-US" dirty="0"/>
          </a:p>
        </p:txBody>
      </p:sp>
      <p:sp>
        <p:nvSpPr>
          <p:cNvPr id="3" name="Content Placeholder 2"/>
          <p:cNvSpPr>
            <a:spLocks noGrp="1"/>
          </p:cNvSpPr>
          <p:nvPr>
            <p:ph idx="1"/>
          </p:nvPr>
        </p:nvSpPr>
        <p:spPr/>
        <p:txBody>
          <a:bodyPr vert="horz" lIns="91440" tIns="45720" rIns="91440" bIns="45720" rtlCol="0" anchor="t">
            <a:normAutofit fontScale="70000" lnSpcReduction="20000"/>
          </a:bodyPr>
          <a:lstStyle/>
          <a:p>
            <a:pPr marL="0" indent="0" algn="ctr">
              <a:buNone/>
            </a:pPr>
            <a:r>
              <a:rPr lang="en-US" dirty="0"/>
              <a:t>If there is no Employment Agreement, the employee may be entitled to ESA minimums </a:t>
            </a:r>
            <a:r>
              <a:rPr lang="en-US" i="1" u="sng" dirty="0"/>
              <a:t>and</a:t>
            </a:r>
            <a:r>
              <a:rPr lang="en-US" dirty="0"/>
              <a:t> reasonable notice under common law. </a:t>
            </a:r>
          </a:p>
          <a:p>
            <a:pPr marL="0" indent="0" algn="ctr">
              <a:buNone/>
            </a:pPr>
            <a:endParaRPr lang="en-US" dirty="0"/>
          </a:p>
          <a:p>
            <a:pPr marL="0" indent="0" algn="ctr">
              <a:buNone/>
            </a:pPr>
            <a:r>
              <a:rPr lang="en-US" dirty="0"/>
              <a:t>The courts determine what </a:t>
            </a:r>
            <a:r>
              <a:rPr lang="en-US" i="1" dirty="0"/>
              <a:t>"reasonable notice" </a:t>
            </a:r>
            <a:r>
              <a:rPr lang="en-US" dirty="0"/>
              <a:t>is on a case-by-case basis using the </a:t>
            </a:r>
            <a:r>
              <a:rPr lang="en-US" b="1" i="1" dirty="0" err="1"/>
              <a:t>Bardal</a:t>
            </a:r>
            <a:r>
              <a:rPr lang="en-US" b="1" i="1" dirty="0"/>
              <a:t> Factors</a:t>
            </a:r>
            <a:r>
              <a:rPr lang="en-US" dirty="0"/>
              <a:t>. These factors include the employee's age, length of service, type of employment (managerial v. non-managerial) and availability of similar employment taking into account the employee’s particular skillset.  </a:t>
            </a:r>
            <a:endParaRPr lang="en-US" dirty="0">
              <a:cs typeface="Calibri"/>
            </a:endParaRPr>
          </a:p>
          <a:p>
            <a:pPr marL="0" indent="0" algn="ctr">
              <a:buNone/>
            </a:pPr>
            <a:endParaRPr lang="en-US" dirty="0">
              <a:cs typeface="Calibri"/>
            </a:endParaRPr>
          </a:p>
          <a:p>
            <a:pPr marL="0" indent="0" algn="ctr">
              <a:buNone/>
            </a:pPr>
            <a:r>
              <a:rPr lang="en-US" dirty="0">
                <a:cs typeface="Calibri"/>
              </a:rPr>
              <a:t>The rule of thumb for reasonable notice is approximately 1 month per year of service but this varies on a case-by-case basis. </a:t>
            </a:r>
          </a:p>
          <a:p>
            <a:pPr marL="0" indent="0" algn="ctr">
              <a:buNone/>
            </a:pPr>
            <a:endParaRPr lang="en-US" dirty="0">
              <a:cs typeface="Calibri"/>
            </a:endParaRPr>
          </a:p>
          <a:p>
            <a:pPr marL="0" indent="0" algn="ctr">
              <a:buNone/>
            </a:pPr>
            <a:r>
              <a:rPr lang="en-US" dirty="0">
                <a:cs typeface="Calibri"/>
              </a:rPr>
              <a:t>Remember, this is </a:t>
            </a:r>
            <a:r>
              <a:rPr lang="en-US" u="sng" dirty="0">
                <a:cs typeface="Calibri"/>
              </a:rPr>
              <a:t>additional</a:t>
            </a:r>
            <a:r>
              <a:rPr lang="en-US" dirty="0">
                <a:cs typeface="Calibri"/>
              </a:rPr>
              <a:t> to </a:t>
            </a:r>
            <a:r>
              <a:rPr lang="en-US" i="1" dirty="0">
                <a:cs typeface="Calibri"/>
              </a:rPr>
              <a:t>Employment Standards Act</a:t>
            </a:r>
            <a:r>
              <a:rPr lang="en-US" dirty="0">
                <a:cs typeface="Calibri"/>
              </a:rPr>
              <a:t> requirements.</a:t>
            </a:r>
          </a:p>
          <a:p>
            <a:pPr marL="0" indent="0" algn="ctr">
              <a:buNone/>
            </a:pPr>
            <a:endParaRPr lang="en-US" dirty="0">
              <a:cs typeface="Calibri"/>
            </a:endParaRPr>
          </a:p>
          <a:p>
            <a:pPr marL="0" indent="0" algn="ctr">
              <a:buNone/>
            </a:pPr>
            <a:endParaRPr lang="en-US" dirty="0"/>
          </a:p>
          <a:p>
            <a:pPr marL="0" indent="0">
              <a:buNone/>
            </a:pPr>
            <a:endParaRPr lang="en-US" dirty="0">
              <a:cs typeface="Calibri"/>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137325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The Basics of Employment Law</a:t>
            </a:r>
            <a:endParaRPr lang="en-US" dirty="0"/>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pPr marL="0" indent="0" algn="ctr">
              <a:buNone/>
            </a:pPr>
            <a:r>
              <a:rPr lang="en-US" dirty="0"/>
              <a:t>While traditionally, the </a:t>
            </a:r>
            <a:r>
              <a:rPr lang="en-US" i="1" dirty="0" err="1"/>
              <a:t>Bardal</a:t>
            </a:r>
            <a:r>
              <a:rPr lang="en-US" i="1" dirty="0"/>
              <a:t> Factors </a:t>
            </a:r>
            <a:r>
              <a:rPr lang="en-US" dirty="0"/>
              <a:t>have resulted in</a:t>
            </a:r>
            <a:r>
              <a:rPr lang="en-US" b="1" dirty="0"/>
              <a:t> </a:t>
            </a:r>
            <a:r>
              <a:rPr lang="en-US" dirty="0"/>
              <a:t>a </a:t>
            </a:r>
            <a:r>
              <a:rPr lang="en-US" b="1" dirty="0"/>
              <a:t>maximum reasonable notice period</a:t>
            </a:r>
            <a:r>
              <a:rPr lang="en-US" dirty="0"/>
              <a:t> of 24 months, this is no longer the “rule”. </a:t>
            </a:r>
          </a:p>
          <a:p>
            <a:pPr marL="0" indent="0" algn="ctr">
              <a:buNone/>
            </a:pPr>
            <a:endParaRPr lang="en-US" dirty="0"/>
          </a:p>
          <a:p>
            <a:pPr marL="0" indent="0" algn="ctr">
              <a:buNone/>
            </a:pPr>
            <a:r>
              <a:rPr lang="en-US" dirty="0"/>
              <a:t>Reasonable notice has been increased to </a:t>
            </a:r>
            <a:r>
              <a:rPr lang="en-US" b="1" dirty="0"/>
              <a:t>30+ months </a:t>
            </a:r>
            <a:r>
              <a:rPr lang="en-US" dirty="0"/>
              <a:t>for some employees, including those approaching retirement or with a specific skill-set that makes re-employment without new training / education impossible or when the termination is essentially a forced retirement.</a:t>
            </a:r>
          </a:p>
          <a:p>
            <a:pPr marL="0" indent="0" algn="ctr">
              <a:buNone/>
            </a:pPr>
            <a:endParaRPr lang="en-US" dirty="0"/>
          </a:p>
          <a:p>
            <a:pPr marL="0" indent="0" algn="ctr">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368281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The Basics of Employment Law</a:t>
            </a:r>
            <a:endParaRPr lang="en-US" dirty="0"/>
          </a:p>
        </p:txBody>
      </p:sp>
      <p:sp>
        <p:nvSpPr>
          <p:cNvPr id="3" name="Content Placeholder 2"/>
          <p:cNvSpPr>
            <a:spLocks noGrp="1"/>
          </p:cNvSpPr>
          <p:nvPr>
            <p:ph idx="1"/>
          </p:nvPr>
        </p:nvSpPr>
        <p:spPr>
          <a:xfrm>
            <a:off x="685800" y="1600200"/>
            <a:ext cx="8001000" cy="4190999"/>
          </a:xfrm>
        </p:spPr>
        <p:txBody>
          <a:bodyPr vert="horz" lIns="91440" tIns="45720" rIns="91440" bIns="45720" rtlCol="0" anchor="t">
            <a:normAutofit fontScale="85000" lnSpcReduction="20000"/>
          </a:bodyPr>
          <a:lstStyle/>
          <a:p>
            <a:pPr marL="0" indent="0" algn="ctr">
              <a:buNone/>
            </a:pPr>
            <a:r>
              <a:rPr lang="en-US" dirty="0"/>
              <a:t>Additionally, while not currently a legal requirement under the </a:t>
            </a:r>
            <a:r>
              <a:rPr lang="en-US" i="1" dirty="0"/>
              <a:t>Employment Standards Act</a:t>
            </a:r>
            <a:r>
              <a:rPr lang="en-US" dirty="0"/>
              <a:t> in BC, </a:t>
            </a:r>
            <a:r>
              <a:rPr lang="en-US" b="1" dirty="0"/>
              <a:t>benefits should continue throughout the ESA notice period.</a:t>
            </a:r>
            <a:r>
              <a:rPr lang="en-US" dirty="0"/>
              <a:t> </a:t>
            </a:r>
          </a:p>
          <a:p>
            <a:pPr marL="0" indent="0" algn="ctr">
              <a:buNone/>
            </a:pPr>
            <a:r>
              <a:rPr lang="en-US" dirty="0"/>
              <a:t> </a:t>
            </a:r>
          </a:p>
          <a:p>
            <a:pPr marL="0" indent="0" algn="ctr">
              <a:buNone/>
            </a:pPr>
            <a:r>
              <a:rPr lang="en-US" dirty="0"/>
              <a:t>The courts in other provinces, including Ontario, have held that all extended benefits that form part of the compensation package on the date of termination should be extended throughout the </a:t>
            </a:r>
            <a:r>
              <a:rPr lang="en-US" b="1" dirty="0"/>
              <a:t>ENTIRE</a:t>
            </a:r>
            <a:r>
              <a:rPr lang="en-US" dirty="0"/>
              <a:t> notice period.  </a:t>
            </a:r>
          </a:p>
          <a:p>
            <a:pPr marL="0" indent="0" algn="ctr">
              <a:buNone/>
            </a:pPr>
            <a:endParaRPr lang="en-US" dirty="0"/>
          </a:p>
          <a:p>
            <a:pPr marL="0" indent="0" algn="ctr">
              <a:buNone/>
            </a:pPr>
            <a:r>
              <a:rPr lang="en-US" dirty="0"/>
              <a:t>This is not the law currently in BC, but it could be soon.</a:t>
            </a:r>
          </a:p>
          <a:p>
            <a:pPr marL="0" indent="0" algn="ctr">
              <a:buNone/>
            </a:pPr>
            <a:endParaRPr lang="en-US" dirty="0"/>
          </a:p>
          <a:p>
            <a:pPr marL="0" indent="0" algn="ctr">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1532287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8066"/>
            <a:ext cx="8001000" cy="1143000"/>
          </a:xfrm>
        </p:spPr>
        <p:txBody>
          <a:bodyPr>
            <a:normAutofit/>
          </a:bodyPr>
          <a:lstStyle/>
          <a:p>
            <a:r>
              <a:rPr lang="en-CA" sz="3200" b="1" dirty="0">
                <a:solidFill>
                  <a:schemeClr val="tx2"/>
                </a:solidFill>
                <a:effectLst>
                  <a:outerShdw blurRad="50800" dist="38100" dir="18900000" algn="bl" rotWithShape="0">
                    <a:prstClr val="black">
                      <a:alpha val="40000"/>
                    </a:prstClr>
                  </a:outerShdw>
                </a:effectLst>
                <a:latin typeface="Times New Roman"/>
                <a:cs typeface="Times New Roman"/>
              </a:rPr>
              <a:t>Layoffs &amp; The </a:t>
            </a:r>
            <a:r>
              <a:rPr lang="en-CA" sz="3200" b="1" i="1" dirty="0">
                <a:solidFill>
                  <a:schemeClr val="tx2"/>
                </a:solidFill>
                <a:effectLst>
                  <a:outerShdw blurRad="50800" dist="38100" dir="18900000" algn="bl" rotWithShape="0">
                    <a:prstClr val="black">
                      <a:alpha val="40000"/>
                    </a:prstClr>
                  </a:outerShdw>
                </a:effectLst>
                <a:latin typeface="Times New Roman"/>
                <a:cs typeface="Times New Roman"/>
              </a:rPr>
              <a:t>Employment Standards Act</a:t>
            </a:r>
            <a:endParaRPr lang="en-US" sz="3200" dirty="0">
              <a:solidFill>
                <a:schemeClr val="tx2"/>
              </a:solidFill>
              <a:latin typeface="Times New Roman"/>
              <a:cs typeface="Times New Roman"/>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752600"/>
            <a:ext cx="8001000" cy="4343399"/>
          </a:xfrm>
        </p:spPr>
        <p:txBody>
          <a:bodyPr vert="horz" lIns="91440" tIns="45720" rIns="91440" bIns="45720" rtlCol="0" anchor="t">
            <a:noAutofit/>
          </a:bodyPr>
          <a:lstStyle/>
          <a:p>
            <a:pPr marL="0" indent="0" algn="ctr">
              <a:buNone/>
            </a:pPr>
            <a:r>
              <a:rPr lang="en-US" sz="2400" b="1" u="sng" dirty="0"/>
              <a:t>HOW THE LAW CURRENLY &amp; </a:t>
            </a:r>
            <a:r>
              <a:rPr lang="en-US" sz="2400" b="1" i="1" u="sng" dirty="0"/>
              <a:t>TECHNICALLY</a:t>
            </a:r>
            <a:r>
              <a:rPr lang="en-US" sz="2400" b="1" u="sng" dirty="0"/>
              <a:t> STANDS:</a:t>
            </a:r>
          </a:p>
          <a:p>
            <a:pPr marL="0" indent="0" algn="ctr">
              <a:buNone/>
            </a:pPr>
            <a:r>
              <a:rPr lang="en-US" sz="2400" dirty="0"/>
              <a:t>“</a:t>
            </a:r>
            <a:r>
              <a:rPr lang="en-US" sz="2400" i="1" dirty="0"/>
              <a:t>Temporary Layoff</a:t>
            </a:r>
            <a:r>
              <a:rPr lang="en-US" sz="2400" dirty="0"/>
              <a:t>” v. “</a:t>
            </a:r>
            <a:r>
              <a:rPr lang="en-US" sz="2400" i="1" dirty="0"/>
              <a:t>Week of Layoff</a:t>
            </a:r>
            <a:r>
              <a:rPr lang="en-US" sz="2400" dirty="0"/>
              <a:t>”</a:t>
            </a:r>
            <a:endParaRPr lang="en-US" sz="2400" dirty="0">
              <a:cs typeface="Calibri"/>
            </a:endParaRPr>
          </a:p>
          <a:p>
            <a:pPr marL="0" indent="0" algn="ctr">
              <a:buNone/>
            </a:pPr>
            <a:endParaRPr lang="en-US" sz="2400" dirty="0"/>
          </a:p>
          <a:p>
            <a:pPr marL="0" indent="0" algn="ctr">
              <a:buNone/>
            </a:pPr>
            <a:r>
              <a:rPr lang="en-US" sz="2400" dirty="0"/>
              <a:t>Under the ESA, an employer can </a:t>
            </a:r>
            <a:r>
              <a:rPr lang="en-US" sz="2400" i="1" dirty="0"/>
              <a:t>temporarily layoff </a:t>
            </a:r>
            <a:r>
              <a:rPr lang="en-US" sz="2400" dirty="0"/>
              <a:t>an employee for </a:t>
            </a:r>
            <a:r>
              <a:rPr lang="en-US" sz="2400" b="1" dirty="0"/>
              <a:t>13 weeks </a:t>
            </a:r>
            <a:r>
              <a:rPr lang="en-US" sz="2400" dirty="0"/>
              <a:t>in a 20-week period.  </a:t>
            </a:r>
          </a:p>
          <a:p>
            <a:pPr marL="0" indent="0" algn="ctr">
              <a:buNone/>
            </a:pPr>
            <a:r>
              <a:rPr lang="en-US" sz="2400" i="1" dirty="0"/>
              <a:t>OR</a:t>
            </a:r>
          </a:p>
          <a:p>
            <a:pPr marL="0" indent="0" algn="ctr">
              <a:buNone/>
            </a:pPr>
            <a:r>
              <a:rPr lang="en-US" sz="2400" dirty="0"/>
              <a:t>If an employee is not going into a temporary layoff, a “</a:t>
            </a:r>
            <a:r>
              <a:rPr lang="en-US" sz="2400" i="1" dirty="0"/>
              <a:t>week of layoff</a:t>
            </a:r>
            <a:r>
              <a:rPr lang="en-US" sz="2400" dirty="0"/>
              <a:t>” occurs when an employee’s hour/renumeration is reduced by 50% in any given week for an </a:t>
            </a:r>
            <a:r>
              <a:rPr lang="en-US" sz="2400" b="1" dirty="0"/>
              <a:t>indefinite period of time</a:t>
            </a:r>
            <a:r>
              <a:rPr lang="en-US" sz="2400" dirty="0"/>
              <a:t>.</a:t>
            </a:r>
          </a:p>
        </p:txBody>
      </p:sp>
    </p:spTree>
    <p:extLst>
      <p:ext uri="{BB962C8B-B14F-4D97-AF65-F5344CB8AC3E}">
        <p14:creationId xmlns:p14="http://schemas.microsoft.com/office/powerpoint/2010/main" val="313053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8066"/>
            <a:ext cx="8001000" cy="1143000"/>
          </a:xfrm>
        </p:spPr>
        <p:txBody>
          <a:bodyPr>
            <a:normAutofit/>
          </a:bodyPr>
          <a:lstStyle/>
          <a:p>
            <a:r>
              <a:rPr lang="en-CA" sz="3200" b="1" dirty="0">
                <a:solidFill>
                  <a:schemeClr val="tx2"/>
                </a:solidFill>
                <a:effectLst>
                  <a:outerShdw blurRad="50800" dist="38100" dir="18900000" algn="bl" rotWithShape="0">
                    <a:prstClr val="black">
                      <a:alpha val="40000"/>
                    </a:prstClr>
                  </a:outerShdw>
                </a:effectLst>
                <a:latin typeface="Times New Roman"/>
                <a:cs typeface="Times New Roman"/>
              </a:rPr>
              <a:t>Layoffs &amp; The </a:t>
            </a:r>
            <a:r>
              <a:rPr lang="en-CA" sz="3200" b="1" i="1" dirty="0">
                <a:solidFill>
                  <a:schemeClr val="tx2"/>
                </a:solidFill>
                <a:effectLst>
                  <a:outerShdw blurRad="50800" dist="38100" dir="18900000" algn="bl" rotWithShape="0">
                    <a:prstClr val="black">
                      <a:alpha val="40000"/>
                    </a:prstClr>
                  </a:outerShdw>
                </a:effectLst>
                <a:latin typeface="Times New Roman"/>
                <a:cs typeface="Times New Roman"/>
              </a:rPr>
              <a:t>Employment Standards Act</a:t>
            </a:r>
            <a:endParaRPr lang="en-US" sz="3200" dirty="0">
              <a:solidFill>
                <a:schemeClr val="tx2"/>
              </a:solidFill>
              <a:latin typeface="Times New Roman"/>
              <a:cs typeface="Times New Roman"/>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35479" y="1371600"/>
            <a:ext cx="8101641" cy="4343399"/>
          </a:xfrm>
        </p:spPr>
        <p:txBody>
          <a:bodyPr vert="horz" lIns="91440" tIns="45720" rIns="91440" bIns="45720" rtlCol="0" anchor="t">
            <a:noAutofit/>
          </a:bodyPr>
          <a:lstStyle/>
          <a:p>
            <a:pPr marL="0" indent="0" algn="ctr">
              <a:buNone/>
            </a:pPr>
            <a:r>
              <a:rPr lang="en-US" sz="2000" b="1" u="sng" dirty="0"/>
              <a:t>HOW THE LAW CURRENLY &amp; </a:t>
            </a:r>
            <a:r>
              <a:rPr lang="en-US" sz="2000" b="1" i="1" u="sng" dirty="0"/>
              <a:t>TECHNICALLY</a:t>
            </a:r>
            <a:r>
              <a:rPr lang="en-US" sz="2000" b="1" u="sng" dirty="0"/>
              <a:t> STANDS:</a:t>
            </a:r>
          </a:p>
          <a:p>
            <a:pPr marL="0" indent="0" algn="ctr">
              <a:buNone/>
            </a:pPr>
            <a:endParaRPr lang="en-US" sz="2000" b="1" u="sng" dirty="0"/>
          </a:p>
          <a:p>
            <a:pPr marL="0" indent="0" algn="ctr">
              <a:buNone/>
            </a:pPr>
            <a:r>
              <a:rPr lang="en-US" sz="2000" dirty="0"/>
              <a:t>In both cases, </a:t>
            </a:r>
            <a:r>
              <a:rPr lang="en-US" sz="2000" u="sng" dirty="0"/>
              <a:t>unless</a:t>
            </a:r>
            <a:r>
              <a:rPr lang="en-US" sz="2000" dirty="0"/>
              <a:t> an employee is in an industry where temporary layoffs or week of layoff are commonplace (i.e. forestry, teaching, etc.), or the employment agreement explicitly provides for temporary layoffs or week of layoffs, the employee </a:t>
            </a:r>
            <a:r>
              <a:rPr lang="en-US" sz="2000" b="1" u="sng" dirty="0"/>
              <a:t>MUST</a:t>
            </a:r>
            <a:r>
              <a:rPr lang="en-US" sz="2000" u="sng" dirty="0"/>
              <a:t> </a:t>
            </a:r>
            <a:r>
              <a:rPr lang="en-US" sz="2000" b="1" u="sng" dirty="0"/>
              <a:t>consent</a:t>
            </a:r>
            <a:r>
              <a:rPr lang="en-US" sz="2000" dirty="0"/>
              <a:t> to the temporary layoff or week of layoff.</a:t>
            </a:r>
            <a:endParaRPr lang="en-US" sz="2000" dirty="0">
              <a:cs typeface="Calibri"/>
            </a:endParaRPr>
          </a:p>
          <a:p>
            <a:pPr marL="0" indent="0" algn="ctr">
              <a:buNone/>
            </a:pPr>
            <a:endParaRPr lang="en-US" sz="2000" dirty="0"/>
          </a:p>
          <a:p>
            <a:pPr marL="0" indent="0" algn="ctr">
              <a:buNone/>
            </a:pPr>
            <a:r>
              <a:rPr lang="en-US" sz="2000" b="1" i="1" dirty="0"/>
              <a:t>If the employee does not consent</a:t>
            </a:r>
            <a:r>
              <a:rPr lang="en-US" sz="2000" dirty="0"/>
              <a:t>, then the temporary lay off  or the week of lay off is a </a:t>
            </a:r>
            <a:r>
              <a:rPr lang="en-US" sz="2000" u="sng" dirty="0"/>
              <a:t>constructive dismissal</a:t>
            </a:r>
            <a:r>
              <a:rPr lang="en-US" sz="2000" dirty="0"/>
              <a:t> and the employee would be owed </a:t>
            </a:r>
            <a:r>
              <a:rPr lang="en-US" sz="2000" i="1" dirty="0"/>
              <a:t>Employment Standards Act </a:t>
            </a:r>
            <a:r>
              <a:rPr lang="en-US" sz="2000" dirty="0"/>
              <a:t>notice payments </a:t>
            </a:r>
            <a:r>
              <a:rPr lang="en-US" sz="2000" i="1" dirty="0"/>
              <a:t>(essentially 1 week per year to a 8 week maximum) </a:t>
            </a:r>
            <a:r>
              <a:rPr lang="en-US" sz="2000" dirty="0"/>
              <a:t>and/or additional reasonable notice under the common law (</a:t>
            </a:r>
            <a:r>
              <a:rPr lang="en-US" sz="2000" i="1" dirty="0"/>
              <a:t>1-5 weeks of notice in addition to the ESA</a:t>
            </a:r>
            <a:r>
              <a:rPr lang="en-US" sz="2000" dirty="0"/>
              <a:t>).</a:t>
            </a:r>
            <a:endParaRPr lang="en-US" sz="2000" dirty="0">
              <a:cs typeface="Calibri"/>
            </a:endParaRPr>
          </a:p>
        </p:txBody>
      </p:sp>
    </p:spTree>
    <p:extLst>
      <p:ext uri="{BB962C8B-B14F-4D97-AF65-F5344CB8AC3E}">
        <p14:creationId xmlns:p14="http://schemas.microsoft.com/office/powerpoint/2010/main" val="1467272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79016"/>
            <a:ext cx="8001000" cy="1143000"/>
          </a:xfrm>
        </p:spPr>
        <p:txBody>
          <a:bodyPr>
            <a:normAutofit/>
          </a:bodyPr>
          <a:lstStyle/>
          <a:p>
            <a:r>
              <a:rPr lang="en-CA" sz="3200" b="1" dirty="0">
                <a:solidFill>
                  <a:srgbClr val="1F497D"/>
                </a:solidFill>
                <a:effectLst>
                  <a:outerShdw blurRad="50800" dist="38100" dir="18900000" algn="bl" rotWithShape="0">
                    <a:prstClr val="black">
                      <a:alpha val="40000"/>
                    </a:prstClr>
                  </a:outerShdw>
                </a:effectLst>
                <a:latin typeface="Times New Roman"/>
                <a:cs typeface="Times New Roman"/>
              </a:rPr>
              <a:t>Layoffs &amp; The </a:t>
            </a:r>
            <a:r>
              <a:rPr lang="en-CA" sz="3200" b="1" i="1" dirty="0">
                <a:solidFill>
                  <a:srgbClr val="1F497D"/>
                </a:solidFill>
                <a:effectLst>
                  <a:outerShdw blurRad="50800" dist="38100" dir="18900000" algn="bl" rotWithShape="0">
                    <a:prstClr val="black">
                      <a:alpha val="40000"/>
                    </a:prstClr>
                  </a:outerShdw>
                </a:effectLst>
                <a:latin typeface="Times New Roman"/>
                <a:cs typeface="Times New Roman"/>
              </a:rPr>
              <a:t>Employment Standards Act</a:t>
            </a:r>
            <a:endParaRPr lang="en-US" sz="3200" dirty="0">
              <a:latin typeface="Times New Roman"/>
              <a:cs typeface="Times New Roman"/>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225725" y="1522016"/>
            <a:ext cx="8633603" cy="4421583"/>
          </a:xfrm>
        </p:spPr>
        <p:txBody>
          <a:bodyPr vert="horz" lIns="91440" tIns="45720" rIns="91440" bIns="45720" rtlCol="0" anchor="t">
            <a:normAutofit fontScale="62500" lnSpcReduction="20000"/>
          </a:bodyPr>
          <a:lstStyle/>
          <a:p>
            <a:pPr marL="0" indent="0" algn="ctr">
              <a:buNone/>
            </a:pPr>
            <a:r>
              <a:rPr lang="en-US" b="1" u="sng" dirty="0"/>
              <a:t>HOW THE LAW IS CURRENTLY OPERATING</a:t>
            </a:r>
          </a:p>
          <a:p>
            <a:pPr marL="0" indent="0" algn="ctr">
              <a:buNone/>
            </a:pPr>
            <a:endParaRPr lang="en-US" b="1" u="sng" dirty="0"/>
          </a:p>
          <a:p>
            <a:pPr marL="0" indent="0" algn="ctr">
              <a:buNone/>
            </a:pPr>
            <a:r>
              <a:rPr lang="en-US" dirty="0"/>
              <a:t>Employers are not getting the required consent to temporarily </a:t>
            </a:r>
            <a:endParaRPr lang="en-US" dirty="0">
              <a:cs typeface="Calibri"/>
            </a:endParaRPr>
          </a:p>
          <a:p>
            <a:pPr marL="0" indent="0" algn="ctr">
              <a:buNone/>
            </a:pPr>
            <a:r>
              <a:rPr lang="en-US" dirty="0"/>
              <a:t>lay-off employees. This will </a:t>
            </a:r>
            <a:r>
              <a:rPr lang="en-US" i="1" dirty="0"/>
              <a:t>likely</a:t>
            </a:r>
            <a:r>
              <a:rPr lang="en-US" dirty="0"/>
              <a:t> be permissible (suspension of common law requirements) in a time of extremes – such as COVID-19, but only time will tell. </a:t>
            </a:r>
            <a:endParaRPr lang="en-US" dirty="0">
              <a:cs typeface="Calibri"/>
            </a:endParaRPr>
          </a:p>
          <a:p>
            <a:pPr marL="0" indent="0" algn="ctr">
              <a:buNone/>
            </a:pPr>
            <a:endParaRPr lang="en-US" dirty="0"/>
          </a:p>
          <a:p>
            <a:pPr marL="0" indent="0" algn="ctr">
              <a:buNone/>
            </a:pPr>
            <a:r>
              <a:rPr lang="en-US" dirty="0"/>
              <a:t> Realistically, in my opinion, employees will be deemed irresponsible for not agreeing to a temporary layoff in this pandemic, will be deemed to have failed to mitigate their damages, and would likely be disentitled from enhanced notice pay if they pursued it post-pandemic.  However, temporary layoffs without consent are a calculated risk.</a:t>
            </a:r>
          </a:p>
          <a:p>
            <a:pPr marL="0" indent="0" algn="ctr">
              <a:buNone/>
            </a:pPr>
            <a:endParaRPr lang="en-US" dirty="0"/>
          </a:p>
          <a:p>
            <a:pPr marL="0" indent="0" algn="ctr">
              <a:buNone/>
            </a:pPr>
            <a:r>
              <a:rPr lang="en-US" dirty="0"/>
              <a:t>See my article:</a:t>
            </a:r>
          </a:p>
          <a:p>
            <a:pPr marL="0" indent="0" algn="ctr">
              <a:buNone/>
            </a:pPr>
            <a:r>
              <a:rPr lang="en-US" dirty="0"/>
              <a:t> </a:t>
            </a:r>
            <a:r>
              <a:rPr lang="en-CA" dirty="0">
                <a:hlinkClick r:id="rId3"/>
              </a:rPr>
              <a:t>https://www.doakshirreff.com/employer-covid-19/covid-19-the-legality-of-temporary-lay-offs/</a:t>
            </a:r>
            <a:endParaRPr lang="en-US" dirty="0"/>
          </a:p>
        </p:txBody>
      </p:sp>
    </p:spTree>
    <p:extLst>
      <p:ext uri="{BB962C8B-B14F-4D97-AF65-F5344CB8AC3E}">
        <p14:creationId xmlns:p14="http://schemas.microsoft.com/office/powerpoint/2010/main" val="1833514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Changes to the BC </a:t>
            </a:r>
            <a:br>
              <a:rPr lang="en-CA" sz="3200" b="1" dirty="0">
                <a:solidFill>
                  <a:schemeClr val="tx2"/>
                </a:solidFill>
                <a:effectLst>
                  <a:outerShdw blurRad="50800" dist="38100" dir="18900000" algn="bl" rotWithShape="0">
                    <a:prstClr val="black">
                      <a:alpha val="40000"/>
                    </a:prstClr>
                  </a:outerShdw>
                </a:effectLst>
              </a:rPr>
            </a:br>
            <a:r>
              <a:rPr lang="en-CA" sz="3200" b="1" i="1" dirty="0">
                <a:solidFill>
                  <a:schemeClr val="tx2"/>
                </a:solidFill>
                <a:effectLst>
                  <a:outerShdw blurRad="50800" dist="38100" dir="18900000" algn="bl" rotWithShape="0">
                    <a:prstClr val="black">
                      <a:alpha val="40000"/>
                    </a:prstClr>
                  </a:outerShdw>
                </a:effectLst>
              </a:rPr>
              <a:t>Employment Standards Act </a:t>
            </a:r>
            <a:br>
              <a:rPr lang="en-CA" sz="3200" b="1" i="1" dirty="0">
                <a:solidFill>
                  <a:schemeClr val="tx2"/>
                </a:solidFill>
                <a:effectLst>
                  <a:outerShdw blurRad="50800" dist="38100" dir="18900000" algn="bl" rotWithShape="0">
                    <a:prstClr val="black">
                      <a:alpha val="40000"/>
                    </a:prstClr>
                  </a:outerShdw>
                </a:effectLst>
              </a:rPr>
            </a:br>
            <a:r>
              <a:rPr lang="en-CA" sz="3200" b="1" dirty="0">
                <a:solidFill>
                  <a:schemeClr val="tx2"/>
                </a:solidFill>
                <a:effectLst>
                  <a:outerShdw blurRad="50800" dist="38100" dir="18900000" algn="bl" rotWithShape="0">
                    <a:prstClr val="black">
                      <a:alpha val="40000"/>
                    </a:prstClr>
                  </a:outerShdw>
                </a:effectLst>
              </a:rPr>
              <a:t>due to COVID-19 Pandemic</a:t>
            </a:r>
            <a:endParaRPr lang="en-US" sz="3200" dirty="0"/>
          </a:p>
        </p:txBody>
      </p:sp>
      <p:sp>
        <p:nvSpPr>
          <p:cNvPr id="3" name="Content Placeholder 2"/>
          <p:cNvSpPr>
            <a:spLocks noGrp="1"/>
          </p:cNvSpPr>
          <p:nvPr>
            <p:ph idx="1"/>
          </p:nvPr>
        </p:nvSpPr>
        <p:spPr>
          <a:xfrm>
            <a:off x="685800" y="2057400"/>
            <a:ext cx="8001000" cy="4068763"/>
          </a:xfrm>
        </p:spPr>
        <p:txBody>
          <a:bodyPr vert="horz" lIns="91440" tIns="45720" rIns="91440" bIns="45720" rtlCol="0" anchor="t">
            <a:normAutofit lnSpcReduction="10000"/>
          </a:bodyPr>
          <a:lstStyle/>
          <a:p>
            <a:pPr marL="0" indent="0" algn="ctr">
              <a:buNone/>
            </a:pPr>
            <a:r>
              <a:rPr lang="en-US" dirty="0"/>
              <a:t>In response to the COVID-19 pandemic, the BC government made some very </a:t>
            </a:r>
            <a:r>
              <a:rPr lang="en-US" i="1" u="sng" dirty="0"/>
              <a:t>basic</a:t>
            </a:r>
            <a:r>
              <a:rPr lang="en-US" dirty="0"/>
              <a:t> changes to the </a:t>
            </a:r>
            <a:r>
              <a:rPr lang="en-US" i="1" dirty="0"/>
              <a:t>Employment Standards Act </a:t>
            </a:r>
            <a:r>
              <a:rPr lang="en-US" dirty="0"/>
              <a:t>as related ONLY to protected </a:t>
            </a:r>
            <a:r>
              <a:rPr lang="en-US" u="sng" dirty="0"/>
              <a:t>unpaid</a:t>
            </a:r>
            <a:r>
              <a:rPr lang="en-US" dirty="0"/>
              <a:t> leaves of absence.</a:t>
            </a:r>
          </a:p>
          <a:p>
            <a:pPr marL="0" indent="0" algn="ctr">
              <a:buNone/>
            </a:pPr>
            <a:endParaRPr lang="en-US" dirty="0"/>
          </a:p>
          <a:p>
            <a:pPr marL="0" indent="0" algn="ctr">
              <a:buNone/>
            </a:pPr>
            <a:r>
              <a:rPr lang="en-US" dirty="0"/>
              <a:t>There are no changes to the ESA for temporary layoffs, reduction of hours, overtime pay or notice on termination requirements.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3802013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rmAutofit fontScale="90000"/>
          </a:bodyPr>
          <a:lstStyle/>
          <a:p>
            <a:r>
              <a:rPr lang="en-CA" sz="3200" b="1" dirty="0">
                <a:solidFill>
                  <a:srgbClr val="1F497D"/>
                </a:solidFill>
                <a:effectLst>
                  <a:outerShdw blurRad="50800" dist="38100" dir="18900000" algn="bl" rotWithShape="0">
                    <a:prstClr val="black">
                      <a:alpha val="40000"/>
                    </a:prstClr>
                  </a:outerShdw>
                </a:effectLst>
              </a:rPr>
              <a:t>Changes to the BC </a:t>
            </a:r>
            <a:br>
              <a:rPr lang="en-CA" sz="3200" b="1" dirty="0">
                <a:solidFill>
                  <a:srgbClr val="1F497D"/>
                </a:solidFill>
                <a:effectLst>
                  <a:outerShdw blurRad="50800" dist="38100" dir="18900000" algn="bl" rotWithShape="0">
                    <a:prstClr val="black">
                      <a:alpha val="40000"/>
                    </a:prstClr>
                  </a:outerShdw>
                </a:effectLst>
              </a:rPr>
            </a:br>
            <a:r>
              <a:rPr lang="en-CA" sz="3200" b="1" i="1" dirty="0">
                <a:solidFill>
                  <a:srgbClr val="1F497D"/>
                </a:solidFill>
                <a:effectLst>
                  <a:outerShdw blurRad="50800" dist="38100" dir="18900000" algn="bl" rotWithShape="0">
                    <a:prstClr val="black">
                      <a:alpha val="40000"/>
                    </a:prstClr>
                  </a:outerShdw>
                </a:effectLst>
              </a:rPr>
              <a:t>Employment Standards Act </a:t>
            </a:r>
            <a:br>
              <a:rPr lang="en-CA" sz="3200" b="1" i="1" dirty="0">
                <a:solidFill>
                  <a:srgbClr val="1F497D"/>
                </a:solidFill>
                <a:effectLst>
                  <a:outerShdw blurRad="50800" dist="38100" dir="18900000" algn="bl" rotWithShape="0">
                    <a:prstClr val="black">
                      <a:alpha val="40000"/>
                    </a:prstClr>
                  </a:outerShdw>
                </a:effectLst>
              </a:rPr>
            </a:br>
            <a:r>
              <a:rPr lang="en-CA" sz="3200" b="1" dirty="0">
                <a:solidFill>
                  <a:srgbClr val="1F497D"/>
                </a:solidFill>
                <a:effectLst>
                  <a:outerShdw blurRad="50800" dist="38100" dir="18900000" algn="bl" rotWithShape="0">
                    <a:prstClr val="black">
                      <a:alpha val="40000"/>
                    </a:prstClr>
                  </a:outerShdw>
                </a:effectLst>
              </a:rPr>
              <a:t>due to COVID-19 Pandemic</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513272" y="2057400"/>
            <a:ext cx="8173528" cy="3962400"/>
          </a:xfrm>
        </p:spPr>
        <p:txBody>
          <a:bodyPr vert="horz" lIns="91440" tIns="45720" rIns="91440" bIns="45720" rtlCol="0" anchor="t">
            <a:normAutofit fontScale="62500" lnSpcReduction="20000"/>
          </a:bodyPr>
          <a:lstStyle/>
          <a:p>
            <a:pPr marL="0" indent="0" algn="ctr">
              <a:buNone/>
            </a:pPr>
            <a:r>
              <a:rPr lang="en-US" dirty="0"/>
              <a:t>The </a:t>
            </a:r>
            <a:r>
              <a:rPr lang="en-US" i="1" dirty="0"/>
              <a:t>Employment Standards Act </a:t>
            </a:r>
            <a:r>
              <a:rPr lang="en-US" dirty="0"/>
              <a:t>has always provided for a number of job-protected </a:t>
            </a:r>
            <a:r>
              <a:rPr lang="en-US" u="sng" dirty="0"/>
              <a:t>unpaid</a:t>
            </a:r>
            <a:r>
              <a:rPr lang="en-US" dirty="0"/>
              <a:t> leaves of absence (from 3 days to 105 weeks).</a:t>
            </a:r>
          </a:p>
          <a:p>
            <a:pPr marL="0" indent="0" algn="ctr">
              <a:buNone/>
            </a:pPr>
            <a:endParaRPr lang="en-US" dirty="0"/>
          </a:p>
          <a:p>
            <a:pPr marL="0" indent="0" algn="ctr">
              <a:buNone/>
            </a:pPr>
            <a:r>
              <a:rPr lang="en-US" dirty="0"/>
              <a:t>This means that if an employee is within one the listed categories, they are entitled to take an unpaid leave of absence from work and their position would be protected and available to them upon their eventual return to work.</a:t>
            </a:r>
          </a:p>
          <a:p>
            <a:pPr marL="0" indent="0" algn="ctr">
              <a:buNone/>
            </a:pPr>
            <a:endParaRPr lang="en-US" dirty="0"/>
          </a:p>
          <a:p>
            <a:pPr marL="0" indent="0" algn="ctr">
              <a:buNone/>
            </a:pPr>
            <a:r>
              <a:rPr lang="en-US" dirty="0"/>
              <a:t>Surprisingly however, the previously protected leaves under the ESA </a:t>
            </a:r>
            <a:r>
              <a:rPr lang="en-US" u="sng" dirty="0"/>
              <a:t>did not include</a:t>
            </a:r>
            <a:r>
              <a:rPr lang="en-US" dirty="0"/>
              <a:t> a leave if the employee themself was ill or critically injured.  All the previously protected leaves pertained exclusively for care-givers of sick or critically ill family members, bereavement leaves, leaves for victims of domestic &amp; sexual violence,  maternity leaves, jury duty, or leaves if a child was killed or missing, etc.</a:t>
            </a:r>
            <a:endParaRPr lang="en-CA" dirty="0"/>
          </a:p>
        </p:txBody>
      </p:sp>
    </p:spTree>
    <p:extLst>
      <p:ext uri="{BB962C8B-B14F-4D97-AF65-F5344CB8AC3E}">
        <p14:creationId xmlns:p14="http://schemas.microsoft.com/office/powerpoint/2010/main" val="3415391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rmAutofit fontScale="90000"/>
          </a:bodyPr>
          <a:lstStyle/>
          <a:p>
            <a:r>
              <a:rPr lang="en-CA" sz="3200" b="1" dirty="0">
                <a:solidFill>
                  <a:srgbClr val="1F497D"/>
                </a:solidFill>
                <a:effectLst>
                  <a:outerShdw blurRad="50800" dist="38100" dir="18900000" algn="bl" rotWithShape="0">
                    <a:prstClr val="black">
                      <a:alpha val="40000"/>
                    </a:prstClr>
                  </a:outerShdw>
                </a:effectLst>
              </a:rPr>
              <a:t>Changes to the BC </a:t>
            </a:r>
            <a:br>
              <a:rPr lang="en-CA" sz="3200" b="1" dirty="0">
                <a:solidFill>
                  <a:srgbClr val="1F497D"/>
                </a:solidFill>
                <a:effectLst>
                  <a:outerShdw blurRad="50800" dist="38100" dir="18900000" algn="bl" rotWithShape="0">
                    <a:prstClr val="black">
                      <a:alpha val="40000"/>
                    </a:prstClr>
                  </a:outerShdw>
                </a:effectLst>
              </a:rPr>
            </a:br>
            <a:r>
              <a:rPr lang="en-CA" sz="3200" b="1" i="1" dirty="0">
                <a:solidFill>
                  <a:srgbClr val="1F497D"/>
                </a:solidFill>
                <a:effectLst>
                  <a:outerShdw blurRad="50800" dist="38100" dir="18900000" algn="bl" rotWithShape="0">
                    <a:prstClr val="black">
                      <a:alpha val="40000"/>
                    </a:prstClr>
                  </a:outerShdw>
                </a:effectLst>
              </a:rPr>
              <a:t>Employment Standards Act </a:t>
            </a:r>
            <a:br>
              <a:rPr lang="en-CA" sz="3200" b="1" i="1" dirty="0">
                <a:solidFill>
                  <a:srgbClr val="1F497D"/>
                </a:solidFill>
                <a:effectLst>
                  <a:outerShdw blurRad="50800" dist="38100" dir="18900000" algn="bl" rotWithShape="0">
                    <a:prstClr val="black">
                      <a:alpha val="40000"/>
                    </a:prstClr>
                  </a:outerShdw>
                </a:effectLst>
              </a:rPr>
            </a:br>
            <a:r>
              <a:rPr lang="en-CA" sz="3200" b="1" dirty="0">
                <a:solidFill>
                  <a:srgbClr val="1F497D"/>
                </a:solidFill>
                <a:effectLst>
                  <a:outerShdw blurRad="50800" dist="38100" dir="18900000" algn="bl" rotWithShape="0">
                    <a:prstClr val="black">
                      <a:alpha val="40000"/>
                    </a:prstClr>
                  </a:outerShdw>
                </a:effectLst>
              </a:rPr>
              <a:t>due to COVID-19 Pandemic</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2143125"/>
            <a:ext cx="8001000" cy="3840163"/>
          </a:xfrm>
        </p:spPr>
        <p:txBody>
          <a:bodyPr vert="horz" lIns="91440" tIns="45720" rIns="91440" bIns="45720" rtlCol="0" anchor="t">
            <a:normAutofit fontScale="85000" lnSpcReduction="20000"/>
          </a:bodyPr>
          <a:lstStyle/>
          <a:p>
            <a:pPr marL="0" indent="0" algn="ctr">
              <a:buNone/>
            </a:pPr>
            <a:r>
              <a:rPr lang="en-US" dirty="0"/>
              <a:t>The recently announced changes to the </a:t>
            </a:r>
            <a:r>
              <a:rPr lang="en-US" i="1" dirty="0"/>
              <a:t>Employment Standards Act </a:t>
            </a:r>
            <a:r>
              <a:rPr lang="en-US" dirty="0"/>
              <a:t>now include a protected leave for employees who are ill or injured (not necessarily COVID-19 related) provided that they have worked for their employer for at least 90 days.  </a:t>
            </a:r>
          </a:p>
          <a:p>
            <a:pPr marL="0" indent="0" algn="ctr">
              <a:buNone/>
            </a:pPr>
            <a:endParaRPr lang="en-US" dirty="0"/>
          </a:p>
          <a:p>
            <a:pPr marL="0" indent="0" algn="ctr">
              <a:buNone/>
            </a:pPr>
            <a:r>
              <a:rPr lang="en-US" dirty="0"/>
              <a:t>This leave is for </a:t>
            </a:r>
            <a:r>
              <a:rPr lang="en-US" u="sng" dirty="0"/>
              <a:t>3 days only.</a:t>
            </a:r>
            <a:endParaRPr lang="en-US" dirty="0"/>
          </a:p>
          <a:p>
            <a:pPr marL="0" indent="0" algn="ctr">
              <a:buNone/>
            </a:pPr>
            <a:endParaRPr lang="en-US" dirty="0"/>
          </a:p>
          <a:p>
            <a:pPr marL="0" indent="0" algn="ctr">
              <a:buNone/>
            </a:pPr>
            <a:r>
              <a:rPr lang="en-US" dirty="0"/>
              <a:t>This leave will likely remain in the </a:t>
            </a:r>
            <a:r>
              <a:rPr lang="en-US" i="1" dirty="0"/>
              <a:t>Employment Standards Act</a:t>
            </a:r>
            <a:r>
              <a:rPr lang="en-US" dirty="0"/>
              <a:t> post-pandemic.</a:t>
            </a:r>
            <a:endParaRPr lang="en-US" dirty="0">
              <a:cs typeface="Calibri"/>
            </a:endParaRPr>
          </a:p>
        </p:txBody>
      </p:sp>
    </p:spTree>
    <p:extLst>
      <p:ext uri="{BB962C8B-B14F-4D97-AF65-F5344CB8AC3E}">
        <p14:creationId xmlns:p14="http://schemas.microsoft.com/office/powerpoint/2010/main" val="1241151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rmAutofit fontScale="90000"/>
          </a:bodyPr>
          <a:lstStyle/>
          <a:p>
            <a:r>
              <a:rPr lang="en-CA" sz="3200" b="1" dirty="0">
                <a:solidFill>
                  <a:srgbClr val="1F497D"/>
                </a:solidFill>
                <a:effectLst>
                  <a:outerShdw blurRad="50800" dist="38100" dir="18900000" algn="bl" rotWithShape="0">
                    <a:prstClr val="black">
                      <a:alpha val="40000"/>
                    </a:prstClr>
                  </a:outerShdw>
                </a:effectLst>
              </a:rPr>
              <a:t>Changes to the BC </a:t>
            </a:r>
            <a:br>
              <a:rPr lang="en-CA" sz="3200" b="1" dirty="0">
                <a:solidFill>
                  <a:srgbClr val="1F497D"/>
                </a:solidFill>
                <a:effectLst>
                  <a:outerShdw blurRad="50800" dist="38100" dir="18900000" algn="bl" rotWithShape="0">
                    <a:prstClr val="black">
                      <a:alpha val="40000"/>
                    </a:prstClr>
                  </a:outerShdw>
                </a:effectLst>
              </a:rPr>
            </a:br>
            <a:r>
              <a:rPr lang="en-CA" sz="3200" b="1" i="1" dirty="0">
                <a:solidFill>
                  <a:srgbClr val="1F497D"/>
                </a:solidFill>
                <a:effectLst>
                  <a:outerShdw blurRad="50800" dist="38100" dir="18900000" algn="bl" rotWithShape="0">
                    <a:prstClr val="black">
                      <a:alpha val="40000"/>
                    </a:prstClr>
                  </a:outerShdw>
                </a:effectLst>
              </a:rPr>
              <a:t>Employment Standards Act </a:t>
            </a:r>
            <a:br>
              <a:rPr lang="en-CA" sz="3200" b="1" i="1" dirty="0">
                <a:solidFill>
                  <a:srgbClr val="1F497D"/>
                </a:solidFill>
                <a:effectLst>
                  <a:outerShdw blurRad="50800" dist="38100" dir="18900000" algn="bl" rotWithShape="0">
                    <a:prstClr val="black">
                      <a:alpha val="40000"/>
                    </a:prstClr>
                  </a:outerShdw>
                </a:effectLst>
              </a:rPr>
            </a:br>
            <a:r>
              <a:rPr lang="en-CA" sz="3200" b="1" dirty="0">
                <a:solidFill>
                  <a:srgbClr val="1F497D"/>
                </a:solidFill>
                <a:effectLst>
                  <a:outerShdw blurRad="50800" dist="38100" dir="18900000" algn="bl" rotWithShape="0">
                    <a:prstClr val="black">
                      <a:alpha val="40000"/>
                    </a:prstClr>
                  </a:outerShdw>
                </a:effectLst>
              </a:rPr>
              <a:t>due to COVID-19 Pandemic</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905000"/>
            <a:ext cx="8001000" cy="4114800"/>
          </a:xfrm>
        </p:spPr>
        <p:txBody>
          <a:bodyPr>
            <a:normAutofit fontScale="62500" lnSpcReduction="20000"/>
          </a:bodyPr>
          <a:lstStyle/>
          <a:p>
            <a:pPr marL="0" indent="0" algn="ctr">
              <a:buNone/>
            </a:pPr>
            <a:r>
              <a:rPr lang="en-US" dirty="0"/>
              <a:t>Another newly introduced change to the </a:t>
            </a:r>
            <a:r>
              <a:rPr lang="en-US" i="1" dirty="0"/>
              <a:t>Employment Standards Act</a:t>
            </a:r>
            <a:r>
              <a:rPr lang="en-US" dirty="0"/>
              <a:t> are COVID-19 specific unpaid leaves for employees unable to work for reasons directly related to the pandemic, including:</a:t>
            </a:r>
          </a:p>
          <a:p>
            <a:pPr marL="0" indent="0" algn="ctr">
              <a:buNone/>
            </a:pPr>
            <a:endParaRPr lang="en-US" dirty="0"/>
          </a:p>
          <a:p>
            <a:pPr marL="514350" indent="-514350" algn="ctr">
              <a:buAutoNum type="arabicPeriod"/>
            </a:pPr>
            <a:r>
              <a:rPr lang="en-US" dirty="0"/>
              <a:t>Employees </a:t>
            </a:r>
            <a:r>
              <a:rPr lang="en-US" b="1" dirty="0"/>
              <a:t>who are ill </a:t>
            </a:r>
            <a:r>
              <a:rPr lang="en-US" dirty="0"/>
              <a:t>with the virus (required/mandated self-quarantine or hospitalization);</a:t>
            </a:r>
          </a:p>
          <a:p>
            <a:pPr marL="514350" indent="-514350" algn="ctr">
              <a:buAutoNum type="arabicPeriod"/>
            </a:pPr>
            <a:r>
              <a:rPr lang="en-US" dirty="0"/>
              <a:t>Employees </a:t>
            </a:r>
            <a:r>
              <a:rPr lang="en-US" b="1" dirty="0"/>
              <a:t>who need to self-isolate / self-quarantine </a:t>
            </a:r>
            <a:r>
              <a:rPr lang="en-US" dirty="0"/>
              <a:t>(either due to travel related quarantines, increased risk on exposure or recommended self-quarantine due to symptoms);</a:t>
            </a:r>
          </a:p>
          <a:p>
            <a:pPr marL="514350" indent="-514350" algn="ctr">
              <a:buAutoNum type="arabicPeriod"/>
            </a:pPr>
            <a:r>
              <a:rPr lang="en-US" dirty="0"/>
              <a:t>Employees </a:t>
            </a:r>
            <a:r>
              <a:rPr lang="en-US" b="1" dirty="0"/>
              <a:t>who need to care for a child </a:t>
            </a:r>
            <a:r>
              <a:rPr lang="en-US" dirty="0"/>
              <a:t>(who is not sick but when the employee cannot work due to school or day care closures and childcare needs); and/or</a:t>
            </a:r>
          </a:p>
          <a:p>
            <a:pPr marL="514350" indent="-514350" algn="ctr">
              <a:buAutoNum type="arabicPeriod"/>
            </a:pPr>
            <a:r>
              <a:rPr lang="en-US" dirty="0"/>
              <a:t>Employees </a:t>
            </a:r>
            <a:r>
              <a:rPr lang="en-US" b="1" dirty="0"/>
              <a:t>told by their employers to self-isolate/self-quarantine </a:t>
            </a:r>
            <a:r>
              <a:rPr lang="en-US" dirty="0"/>
              <a:t>due to exposure risks to others in the workplace.</a:t>
            </a:r>
          </a:p>
          <a:p>
            <a:pPr marL="514350" indent="-514350" algn="ctr">
              <a:buAutoNum type="arabicPeriod"/>
            </a:pPr>
            <a:endParaRPr lang="en-US" dirty="0"/>
          </a:p>
        </p:txBody>
      </p:sp>
    </p:spTree>
    <p:extLst>
      <p:ext uri="{BB962C8B-B14F-4D97-AF65-F5344CB8AC3E}">
        <p14:creationId xmlns:p14="http://schemas.microsoft.com/office/powerpoint/2010/main" val="194403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COVID-19 &amp; Employment Law</a:t>
            </a:r>
          </a:p>
        </p:txBody>
      </p:sp>
      <p:sp>
        <p:nvSpPr>
          <p:cNvPr id="3" name="Content Placeholder 2"/>
          <p:cNvSpPr>
            <a:spLocks noGrp="1"/>
          </p:cNvSpPr>
          <p:nvPr>
            <p:ph idx="1"/>
          </p:nvPr>
        </p:nvSpPr>
        <p:spPr/>
        <p:txBody>
          <a:bodyPr>
            <a:normAutofit lnSpcReduction="10000"/>
          </a:bodyPr>
          <a:lstStyle/>
          <a:p>
            <a:pPr algn="ctr"/>
            <a:r>
              <a:rPr lang="en-CA" dirty="0"/>
              <a:t>This presentation is for free informational purposes only and does not constitute legal advice or create a retainer between you and Doak Shirreff Lawyers LLP.</a:t>
            </a:r>
          </a:p>
          <a:p>
            <a:pPr algn="ctr"/>
            <a:r>
              <a:rPr lang="en-CA" dirty="0"/>
              <a:t>Any views or opinions expressed are the presenter’s own.</a:t>
            </a:r>
          </a:p>
          <a:p>
            <a:pPr algn="ctr"/>
            <a:r>
              <a:rPr lang="en-CA" dirty="0"/>
              <a:t>This presentation applies only to Employment and Human Resources Law, </a:t>
            </a:r>
            <a:r>
              <a:rPr lang="en-CA" i="1" u="sng" dirty="0"/>
              <a:t>not</a:t>
            </a:r>
            <a:r>
              <a:rPr lang="en-CA" dirty="0"/>
              <a:t> Labour Law (Union environments).</a:t>
            </a:r>
          </a:p>
          <a:p>
            <a:pPr marL="0" indent="0" algn="ctr">
              <a:buNone/>
            </a:pPr>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219" y="6019800"/>
            <a:ext cx="2286000" cy="724917"/>
          </a:xfrm>
          <a:prstGeom prst="rect">
            <a:avLst/>
          </a:prstGeom>
        </p:spPr>
      </p:pic>
    </p:spTree>
    <p:extLst>
      <p:ext uri="{BB962C8B-B14F-4D97-AF65-F5344CB8AC3E}">
        <p14:creationId xmlns:p14="http://schemas.microsoft.com/office/powerpoint/2010/main" val="142241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1143000"/>
          </a:xfrm>
        </p:spPr>
        <p:txBody>
          <a:bodyPr>
            <a:normAutofit fontScale="90000"/>
          </a:bodyPr>
          <a:lstStyle/>
          <a:p>
            <a:r>
              <a:rPr lang="en-CA" sz="3200" b="1" dirty="0">
                <a:solidFill>
                  <a:srgbClr val="1F497D"/>
                </a:solidFill>
                <a:effectLst>
                  <a:outerShdw blurRad="50800" dist="38100" dir="18900000" algn="bl" rotWithShape="0">
                    <a:prstClr val="black">
                      <a:alpha val="40000"/>
                    </a:prstClr>
                  </a:outerShdw>
                </a:effectLst>
              </a:rPr>
              <a:t>Changes to the BC </a:t>
            </a:r>
            <a:br>
              <a:rPr lang="en-CA" sz="3200" b="1" dirty="0">
                <a:solidFill>
                  <a:srgbClr val="1F497D"/>
                </a:solidFill>
                <a:effectLst>
                  <a:outerShdw blurRad="50800" dist="38100" dir="18900000" algn="bl" rotWithShape="0">
                    <a:prstClr val="black">
                      <a:alpha val="40000"/>
                    </a:prstClr>
                  </a:outerShdw>
                </a:effectLst>
              </a:rPr>
            </a:br>
            <a:r>
              <a:rPr lang="en-CA" sz="3200" b="1" i="1" dirty="0">
                <a:solidFill>
                  <a:srgbClr val="1F497D"/>
                </a:solidFill>
                <a:effectLst>
                  <a:outerShdw blurRad="50800" dist="38100" dir="18900000" algn="bl" rotWithShape="0">
                    <a:prstClr val="black">
                      <a:alpha val="40000"/>
                    </a:prstClr>
                  </a:outerShdw>
                </a:effectLst>
              </a:rPr>
              <a:t>Employment Standards Act </a:t>
            </a:r>
            <a:br>
              <a:rPr lang="en-CA" sz="3200" b="1" i="1" dirty="0">
                <a:solidFill>
                  <a:srgbClr val="1F497D"/>
                </a:solidFill>
                <a:effectLst>
                  <a:outerShdw blurRad="50800" dist="38100" dir="18900000" algn="bl" rotWithShape="0">
                    <a:prstClr val="black">
                      <a:alpha val="40000"/>
                    </a:prstClr>
                  </a:outerShdw>
                </a:effectLst>
              </a:rPr>
            </a:br>
            <a:r>
              <a:rPr lang="en-CA" sz="3200" b="1" dirty="0">
                <a:solidFill>
                  <a:srgbClr val="1F497D"/>
                </a:solidFill>
                <a:effectLst>
                  <a:outerShdw blurRad="50800" dist="38100" dir="18900000" algn="bl" rotWithShape="0">
                    <a:prstClr val="black">
                      <a:alpha val="40000"/>
                    </a:prstClr>
                  </a:outerShdw>
                </a:effectLst>
              </a:rPr>
              <a:t>due to COVID-19 Pandemic</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455763" y="1828800"/>
            <a:ext cx="8231037" cy="4472781"/>
          </a:xfrm>
        </p:spPr>
        <p:txBody>
          <a:bodyPr vert="horz" lIns="91440" tIns="45720" rIns="91440" bIns="45720" rtlCol="0" anchor="t">
            <a:normAutofit fontScale="55000" lnSpcReduction="20000"/>
          </a:bodyPr>
          <a:lstStyle/>
          <a:p>
            <a:pPr marL="0" indent="0" algn="ctr">
              <a:buNone/>
            </a:pPr>
            <a:r>
              <a:rPr lang="en-US" dirty="0"/>
              <a:t>There is </a:t>
            </a:r>
            <a:r>
              <a:rPr lang="en-US" u="sng" dirty="0"/>
              <a:t>no time limit </a:t>
            </a:r>
            <a:r>
              <a:rPr lang="en-US" dirty="0"/>
              <a:t>on the length of the </a:t>
            </a:r>
            <a:r>
              <a:rPr lang="en-US" i="1" dirty="0"/>
              <a:t>Employment Standards Act </a:t>
            </a:r>
            <a:r>
              <a:rPr lang="en-US" dirty="0"/>
              <a:t>protected leaves for COVID-19 related issues as long as the employee is unable to work due to one of the COVID-19 related reasons, they currently remain eligible for this leave indefinitely.   Employees cannot be denied these protected leaves, nor can they be terminated or otherwise penalized, for taking these leaves.</a:t>
            </a:r>
          </a:p>
          <a:p>
            <a:pPr marL="0" indent="0" algn="ctr">
              <a:buNone/>
            </a:pPr>
            <a:endParaRPr lang="en-US" dirty="0"/>
          </a:p>
          <a:p>
            <a:pPr marL="0" indent="0" algn="ctr">
              <a:buNone/>
            </a:pPr>
            <a:r>
              <a:rPr lang="en-US" sz="3300" b="1" u="sng" dirty="0">
                <a:solidFill>
                  <a:srgbClr val="FF0000"/>
                </a:solidFill>
              </a:rPr>
              <a:t>The criteria for these COVID-19 protected leaves are:</a:t>
            </a:r>
            <a:endParaRPr lang="en-US" sz="3300" b="1" u="sng">
              <a:solidFill>
                <a:srgbClr val="FF0000"/>
              </a:solidFill>
              <a:cs typeface="Calibri"/>
            </a:endParaRPr>
          </a:p>
          <a:p>
            <a:pPr marL="914400" lvl="1" indent="-514350">
              <a:buFont typeface="+mj-lt"/>
              <a:buAutoNum type="arabicPeriod"/>
            </a:pPr>
            <a:r>
              <a:rPr lang="en-US" sz="3300" dirty="0">
                <a:latin typeface="Calibri" panose="020F0502020204030204" pitchFamily="34" charset="0"/>
                <a:ea typeface="Times New Roman" panose="02020603050405020304" pitchFamily="18" charset="0"/>
              </a:rPr>
              <a:t>Positive diagnosis of COVID – 19 virus and required hospitalization or self-quarantine;</a:t>
            </a:r>
          </a:p>
          <a:p>
            <a:pPr marL="914400" lvl="1" indent="-514350">
              <a:buFont typeface="+mj-lt"/>
              <a:buAutoNum type="arabicPeriod"/>
            </a:pPr>
            <a:r>
              <a:rPr lang="en-US" sz="3300" dirty="0">
                <a:latin typeface="Calibri" panose="020F0502020204030204" pitchFamily="34" charset="0"/>
                <a:ea typeface="Times New Roman" panose="02020603050405020304" pitchFamily="18" charset="0"/>
              </a:rPr>
              <a:t>Self-isolation/or quarantine pursuant to provincial order or BC Centre for Disease Control guidelines, etc.;</a:t>
            </a:r>
          </a:p>
          <a:p>
            <a:pPr marL="914400" lvl="1" indent="-514350">
              <a:buFont typeface="+mj-lt"/>
              <a:buAutoNum type="arabicPeriod"/>
            </a:pPr>
            <a:r>
              <a:rPr lang="en-US" sz="3300" dirty="0">
                <a:latin typeface="Calibri" panose="020F0502020204030204" pitchFamily="34" charset="0"/>
                <a:ea typeface="Times New Roman" panose="02020603050405020304" pitchFamily="18" charset="0"/>
              </a:rPr>
              <a:t>Providing care to dependent (family member or other);</a:t>
            </a:r>
          </a:p>
          <a:p>
            <a:pPr marL="914400" lvl="1" indent="-514350">
              <a:buFont typeface="+mj-lt"/>
              <a:buAutoNum type="arabicPeriod"/>
            </a:pPr>
            <a:r>
              <a:rPr lang="en-US" sz="3300" dirty="0">
                <a:latin typeface="Calibri" panose="020F0502020204030204" pitchFamily="34" charset="0"/>
                <a:ea typeface="Times New Roman" panose="02020603050405020304" pitchFamily="18" charset="0"/>
              </a:rPr>
              <a:t>Cannot return due to border restrictions or due to travel self-isolation requirements; or</a:t>
            </a:r>
          </a:p>
          <a:p>
            <a:pPr marL="914400" lvl="1" indent="-514350">
              <a:buFont typeface="+mj-lt"/>
              <a:buAutoNum type="arabicPeriod"/>
            </a:pPr>
            <a:r>
              <a:rPr lang="en-US" sz="3300" dirty="0">
                <a:latin typeface="Calibri" panose="020F0502020204030204" pitchFamily="34" charset="0"/>
                <a:ea typeface="Times New Roman" panose="02020603050405020304" pitchFamily="18" charset="0"/>
              </a:rPr>
              <a:t>When directed not to come to work from employer.</a:t>
            </a:r>
          </a:p>
          <a:p>
            <a:pPr marL="0" indent="0" algn="ctr">
              <a:buNone/>
            </a:pPr>
            <a:endParaRPr lang="en-US" dirty="0"/>
          </a:p>
          <a:p>
            <a:pPr marL="0" indent="0" algn="ctr">
              <a:buNone/>
            </a:pPr>
            <a:endParaRPr lang="en-US" dirty="0"/>
          </a:p>
          <a:p>
            <a:pPr marL="514350" indent="-514350" algn="ctr">
              <a:buAutoNum type="arabicPeriod"/>
            </a:pPr>
            <a:endParaRPr lang="en-US" dirty="0"/>
          </a:p>
        </p:txBody>
      </p:sp>
    </p:spTree>
    <p:extLst>
      <p:ext uri="{BB962C8B-B14F-4D97-AF65-F5344CB8AC3E}">
        <p14:creationId xmlns:p14="http://schemas.microsoft.com/office/powerpoint/2010/main" val="2079834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rmAutofit fontScale="90000"/>
          </a:bodyPr>
          <a:lstStyle/>
          <a:p>
            <a:r>
              <a:rPr lang="en-CA" sz="3200" b="1" dirty="0">
                <a:solidFill>
                  <a:srgbClr val="1F497D"/>
                </a:solidFill>
                <a:effectLst>
                  <a:outerShdw blurRad="50800" dist="38100" dir="18900000" algn="bl" rotWithShape="0">
                    <a:prstClr val="black">
                      <a:alpha val="40000"/>
                    </a:prstClr>
                  </a:outerShdw>
                </a:effectLst>
              </a:rPr>
              <a:t>Changes to the BC </a:t>
            </a:r>
            <a:br>
              <a:rPr lang="en-CA" sz="3200" b="1" dirty="0">
                <a:solidFill>
                  <a:srgbClr val="1F497D"/>
                </a:solidFill>
                <a:effectLst>
                  <a:outerShdw blurRad="50800" dist="38100" dir="18900000" algn="bl" rotWithShape="0">
                    <a:prstClr val="black">
                      <a:alpha val="40000"/>
                    </a:prstClr>
                  </a:outerShdw>
                </a:effectLst>
              </a:rPr>
            </a:br>
            <a:r>
              <a:rPr lang="en-CA" sz="3200" b="1" i="1" dirty="0">
                <a:solidFill>
                  <a:srgbClr val="1F497D"/>
                </a:solidFill>
                <a:effectLst>
                  <a:outerShdw blurRad="50800" dist="38100" dir="18900000" algn="bl" rotWithShape="0">
                    <a:prstClr val="black">
                      <a:alpha val="40000"/>
                    </a:prstClr>
                  </a:outerShdw>
                </a:effectLst>
              </a:rPr>
              <a:t>Employment Standards Act </a:t>
            </a:r>
            <a:br>
              <a:rPr lang="en-CA" sz="3200" b="1" i="1" dirty="0">
                <a:solidFill>
                  <a:srgbClr val="1F497D"/>
                </a:solidFill>
                <a:effectLst>
                  <a:outerShdw blurRad="50800" dist="38100" dir="18900000" algn="bl" rotWithShape="0">
                    <a:prstClr val="black">
                      <a:alpha val="40000"/>
                    </a:prstClr>
                  </a:outerShdw>
                </a:effectLst>
              </a:rPr>
            </a:br>
            <a:r>
              <a:rPr lang="en-CA" sz="3200" b="1" dirty="0">
                <a:solidFill>
                  <a:srgbClr val="1F497D"/>
                </a:solidFill>
                <a:effectLst>
                  <a:outerShdw blurRad="50800" dist="38100" dir="18900000" algn="bl" rotWithShape="0">
                    <a:prstClr val="black">
                      <a:alpha val="40000"/>
                    </a:prstClr>
                  </a:outerShdw>
                </a:effectLst>
              </a:rPr>
              <a:t>due to COVID-19 Pandemic</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513272" y="1943100"/>
            <a:ext cx="8173528" cy="3886200"/>
          </a:xfrm>
        </p:spPr>
        <p:txBody>
          <a:bodyPr vert="horz" lIns="91440" tIns="45720" rIns="91440" bIns="45720" rtlCol="0" anchor="t">
            <a:normAutofit fontScale="70000" lnSpcReduction="20000"/>
          </a:bodyPr>
          <a:lstStyle/>
          <a:p>
            <a:pPr marL="0" indent="0" algn="ctr">
              <a:buNone/>
            </a:pPr>
            <a:r>
              <a:rPr lang="en-US" sz="2500" dirty="0"/>
              <a:t>These specific COVID-19 protected leaves will likely only be temporary amendments to the </a:t>
            </a:r>
            <a:r>
              <a:rPr lang="en-US" sz="2500" i="1" dirty="0"/>
              <a:t>Employment Standards Act </a:t>
            </a:r>
            <a:r>
              <a:rPr lang="en-US" sz="2500" dirty="0"/>
              <a:t>and will be removed post-pandemic.</a:t>
            </a:r>
            <a:r>
              <a:rPr lang="en-US" sz="2500" i="1" dirty="0"/>
              <a:t> </a:t>
            </a:r>
            <a:r>
              <a:rPr lang="en-US" sz="2500" dirty="0"/>
              <a:t>The only change that will likely remain in the </a:t>
            </a:r>
            <a:r>
              <a:rPr lang="en-US" sz="2500" i="1" dirty="0"/>
              <a:t>Employment Standards Act</a:t>
            </a:r>
            <a:r>
              <a:rPr lang="en-US" sz="2500" dirty="0"/>
              <a:t> post-pandemic will be the personal sick leave of 3 days, but this may be amended further to require a medical certificate or doctors note going forward.</a:t>
            </a:r>
          </a:p>
          <a:p>
            <a:pPr marL="0" lvl="0" indent="0" algn="ctr">
              <a:buNone/>
            </a:pPr>
            <a:endParaRPr lang="en-US" sz="2500" dirty="0">
              <a:solidFill>
                <a:prstClr val="black"/>
              </a:solidFill>
            </a:endParaRPr>
          </a:p>
          <a:p>
            <a:pPr marL="0" lvl="0" indent="0" algn="ctr">
              <a:buNone/>
            </a:pPr>
            <a:r>
              <a:rPr lang="en-US" sz="2500" dirty="0">
                <a:solidFill>
                  <a:prstClr val="black"/>
                </a:solidFill>
              </a:rPr>
              <a:t>Employees taking any leave from work would be issued a Record of Employment for the interruption to income (if more than 5 days) and then advised to apply, if eligible, for the existing or amended federal Employment Insurance benefits or newly introduced benefits for those who are ineligible for Employment Insurance benefits.</a:t>
            </a:r>
          </a:p>
          <a:p>
            <a:pPr marL="0" lvl="0" indent="0" algn="ctr">
              <a:buNone/>
            </a:pPr>
            <a:endParaRPr lang="en-US" sz="2500" dirty="0">
              <a:solidFill>
                <a:prstClr val="black"/>
              </a:solidFill>
            </a:endParaRPr>
          </a:p>
          <a:p>
            <a:pPr marL="0" lvl="0" indent="0" algn="ctr">
              <a:buNone/>
            </a:pPr>
            <a:r>
              <a:rPr lang="en-US" sz="2500" dirty="0">
                <a:solidFill>
                  <a:prstClr val="black"/>
                </a:solidFill>
              </a:rPr>
              <a:t>If the employer believes that the employee is no longer meeting the leave requirements, they are permitted to request “</a:t>
            </a:r>
            <a:r>
              <a:rPr lang="en-US" sz="2500" i="1" dirty="0">
                <a:solidFill>
                  <a:prstClr val="black"/>
                </a:solidFill>
              </a:rPr>
              <a:t>reasonably sufficient proof</a:t>
            </a:r>
            <a:r>
              <a:rPr lang="en-US" sz="2500" dirty="0">
                <a:solidFill>
                  <a:prstClr val="black"/>
                </a:solidFill>
              </a:rPr>
              <a:t>” that the employee remains eligible.  Medical documentation should be only sought in the clearest cases and should only done so with caution.</a:t>
            </a:r>
          </a:p>
          <a:p>
            <a:pPr marL="0" indent="0" algn="ctr">
              <a:buNone/>
            </a:pPr>
            <a:endParaRPr lang="en-US" dirty="0"/>
          </a:p>
          <a:p>
            <a:pPr marL="514350" indent="-514350" algn="ctr">
              <a:buAutoNum type="arabicPeriod"/>
            </a:pPr>
            <a:endParaRPr lang="en-US" dirty="0"/>
          </a:p>
        </p:txBody>
      </p:sp>
    </p:spTree>
    <p:extLst>
      <p:ext uri="{BB962C8B-B14F-4D97-AF65-F5344CB8AC3E}">
        <p14:creationId xmlns:p14="http://schemas.microsoft.com/office/powerpoint/2010/main" val="2219443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Autofit/>
          </a:bodyPr>
          <a:lstStyle/>
          <a:p>
            <a:r>
              <a:rPr lang="en-CA" sz="3600" b="1" dirty="0">
                <a:solidFill>
                  <a:schemeClr val="tx2"/>
                </a:solidFill>
                <a:effectLst>
                  <a:outerShdw blurRad="50800" dist="38100" dir="18900000" algn="bl" rotWithShape="0">
                    <a:prstClr val="black">
                      <a:alpha val="40000"/>
                    </a:prstClr>
                  </a:outerShdw>
                </a:effectLst>
              </a:rPr>
              <a:t>Changes to the Federal </a:t>
            </a:r>
            <a:br>
              <a:rPr lang="en-CA" sz="3600" b="1" dirty="0">
                <a:solidFill>
                  <a:schemeClr val="tx2"/>
                </a:solidFill>
                <a:effectLst>
                  <a:outerShdw blurRad="50800" dist="38100" dir="18900000" algn="bl" rotWithShape="0">
                    <a:prstClr val="black">
                      <a:alpha val="40000"/>
                    </a:prstClr>
                  </a:outerShdw>
                </a:effectLst>
              </a:rPr>
            </a:br>
            <a:r>
              <a:rPr lang="en-CA" sz="3600" b="1" i="1" dirty="0">
                <a:solidFill>
                  <a:schemeClr val="tx2"/>
                </a:solidFill>
                <a:effectLst>
                  <a:outerShdw blurRad="50800" dist="38100" dir="18900000" algn="bl" rotWithShape="0">
                    <a:prstClr val="black">
                      <a:alpha val="40000"/>
                    </a:prstClr>
                  </a:outerShdw>
                </a:effectLst>
              </a:rPr>
              <a:t>Employment Insurance Act</a:t>
            </a:r>
            <a:endParaRPr lang="en-US" sz="36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928017"/>
            <a:ext cx="8001000" cy="4091783"/>
          </a:xfrm>
        </p:spPr>
        <p:txBody>
          <a:bodyPr>
            <a:normAutofit fontScale="77500" lnSpcReduction="20000"/>
          </a:bodyPr>
          <a:lstStyle/>
          <a:p>
            <a:pPr marL="0" indent="0" algn="ctr">
              <a:buNone/>
            </a:pPr>
            <a:r>
              <a:rPr lang="en-US" dirty="0"/>
              <a:t>As before, if an employee is temporarily laid off or terminated from their position, they can apply for Employment Insurance benefits for a maximum of </a:t>
            </a:r>
            <a:r>
              <a:rPr lang="en-US" u="sng" dirty="0"/>
              <a:t>45 weeks</a:t>
            </a:r>
            <a:r>
              <a:rPr lang="en-US" dirty="0"/>
              <a:t> at 55% of the employee’s annual insurable income (up to $52,200) earned in the last 52 weeks to a maximum benefit of </a:t>
            </a:r>
            <a:r>
              <a:rPr lang="en-US" b="1" dirty="0"/>
              <a:t>$573/week</a:t>
            </a:r>
            <a:r>
              <a:rPr lang="en-US" dirty="0"/>
              <a:t>.  There is a 1 week waiting period for these EI benefits.</a:t>
            </a:r>
          </a:p>
          <a:p>
            <a:pPr marL="0" indent="0" algn="ctr">
              <a:buNone/>
            </a:pPr>
            <a:endParaRPr lang="en-US" dirty="0"/>
          </a:p>
          <a:p>
            <a:pPr marL="0" indent="0" algn="ctr">
              <a:buNone/>
            </a:pPr>
            <a:r>
              <a:rPr lang="en-US" dirty="0"/>
              <a:t>An employee will need a Record of Employment with a reason code to permit EI benefits (i.e. temporary lay off, dismissal without cause).  Normally quitting a job is not a valid reason for employment insurance benefits.</a:t>
            </a:r>
          </a:p>
          <a:p>
            <a:pPr marL="0" indent="0" algn="ctr">
              <a:buNone/>
            </a:pPr>
            <a:endParaRPr lang="en-US" b="1" dirty="0"/>
          </a:p>
        </p:txBody>
      </p:sp>
    </p:spTree>
    <p:extLst>
      <p:ext uri="{BB962C8B-B14F-4D97-AF65-F5344CB8AC3E}">
        <p14:creationId xmlns:p14="http://schemas.microsoft.com/office/powerpoint/2010/main" val="1626814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rmAutofit/>
          </a:bodyPr>
          <a:lstStyle/>
          <a:p>
            <a:r>
              <a:rPr lang="en-CA" sz="3200" b="1" dirty="0">
                <a:solidFill>
                  <a:schemeClr val="tx2"/>
                </a:solidFill>
                <a:effectLst>
                  <a:outerShdw blurRad="50800" dist="38100" dir="18900000" algn="bl" rotWithShape="0">
                    <a:prstClr val="black">
                      <a:alpha val="40000"/>
                    </a:prstClr>
                  </a:outerShdw>
                </a:effectLst>
              </a:rPr>
              <a:t>Changes to the Federal </a:t>
            </a:r>
            <a:br>
              <a:rPr lang="en-CA" sz="3200" b="1" dirty="0">
                <a:solidFill>
                  <a:schemeClr val="tx2"/>
                </a:solidFill>
                <a:effectLst>
                  <a:outerShdw blurRad="50800" dist="38100" dir="18900000" algn="bl" rotWithShape="0">
                    <a:prstClr val="black">
                      <a:alpha val="40000"/>
                    </a:prstClr>
                  </a:outerShdw>
                </a:effectLst>
              </a:rPr>
            </a:br>
            <a:r>
              <a:rPr lang="en-CA" sz="3200" b="1" i="1" dirty="0">
                <a:solidFill>
                  <a:schemeClr val="tx2"/>
                </a:solidFill>
                <a:effectLst>
                  <a:outerShdw blurRad="50800" dist="38100" dir="18900000" algn="bl" rotWithShape="0">
                    <a:prstClr val="black">
                      <a:alpha val="40000"/>
                    </a:prstClr>
                  </a:outerShdw>
                </a:effectLst>
              </a:rPr>
              <a:t>Employment Insurance Act</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928017"/>
            <a:ext cx="8001000" cy="4091783"/>
          </a:xfrm>
        </p:spPr>
        <p:txBody>
          <a:bodyPr vert="horz" lIns="91440" tIns="45720" rIns="91440" bIns="45720" rtlCol="0" anchor="t">
            <a:normAutofit fontScale="85000" lnSpcReduction="20000"/>
          </a:bodyPr>
          <a:lstStyle/>
          <a:p>
            <a:pPr marL="0" indent="0" algn="ctr">
              <a:buNone/>
            </a:pPr>
            <a:r>
              <a:rPr lang="en-US" dirty="0"/>
              <a:t>The existing </a:t>
            </a:r>
            <a:r>
              <a:rPr lang="en-US" i="1" dirty="0"/>
              <a:t>Employment Insurance Act </a:t>
            </a:r>
            <a:r>
              <a:rPr lang="en-US" dirty="0"/>
              <a:t>also provides for </a:t>
            </a:r>
            <a:r>
              <a:rPr lang="en-US" b="1" dirty="0"/>
              <a:t>Employment Insurance Sickness Benefits</a:t>
            </a:r>
            <a:r>
              <a:rPr lang="en-US" dirty="0"/>
              <a:t> for a period of </a:t>
            </a:r>
            <a:r>
              <a:rPr lang="en-US" u="sng" dirty="0"/>
              <a:t>15 weeks</a:t>
            </a:r>
            <a:r>
              <a:rPr lang="en-US" dirty="0"/>
              <a:t> at the same rate as regular EI benefits – 55% of insurable income up to $52,200 to a maximum of </a:t>
            </a:r>
            <a:r>
              <a:rPr lang="en-US" i="1" dirty="0"/>
              <a:t>$573/week</a:t>
            </a:r>
            <a:r>
              <a:rPr lang="en-US" dirty="0"/>
              <a:t>.</a:t>
            </a:r>
          </a:p>
          <a:p>
            <a:pPr marL="0" indent="0" algn="ctr">
              <a:buNone/>
            </a:pPr>
            <a:endParaRPr lang="en-US" dirty="0"/>
          </a:p>
          <a:p>
            <a:pPr marL="0" indent="0" algn="ctr">
              <a:buNone/>
            </a:pPr>
            <a:r>
              <a:rPr lang="en-US" dirty="0"/>
              <a:t>An employee would normally need a Record of Employment with a reason code for sickness, illness or disability, but this requirement has been temporarily waived with the recent changes to the </a:t>
            </a:r>
            <a:r>
              <a:rPr lang="en-US" i="1" dirty="0"/>
              <a:t>Employment Insurance Act</a:t>
            </a:r>
            <a:r>
              <a:rPr lang="en-US" b="1" dirty="0"/>
              <a:t>.</a:t>
            </a:r>
          </a:p>
          <a:p>
            <a:pPr marL="0" indent="0" algn="ctr">
              <a:buNone/>
            </a:pPr>
            <a:endParaRPr lang="en-US" b="1" dirty="0"/>
          </a:p>
          <a:p>
            <a:pPr marL="0" indent="0" algn="ctr">
              <a:buNone/>
            </a:pPr>
            <a:endParaRPr lang="en-US" b="1" dirty="0"/>
          </a:p>
        </p:txBody>
      </p:sp>
    </p:spTree>
    <p:extLst>
      <p:ext uri="{BB962C8B-B14F-4D97-AF65-F5344CB8AC3E}">
        <p14:creationId xmlns:p14="http://schemas.microsoft.com/office/powerpoint/2010/main" val="3377558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143000"/>
          </a:xfrm>
        </p:spPr>
        <p:txBody>
          <a:bodyPr>
            <a:normAutofit fontScale="90000"/>
          </a:bodyPr>
          <a:lstStyle/>
          <a:p>
            <a:r>
              <a:rPr lang="en-CA" sz="3600" b="1" dirty="0">
                <a:solidFill>
                  <a:srgbClr val="1F497D"/>
                </a:solidFill>
                <a:effectLst>
                  <a:outerShdw blurRad="50800" dist="38100" dir="18900000" algn="bl" rotWithShape="0">
                    <a:prstClr val="black">
                      <a:alpha val="40000"/>
                    </a:prstClr>
                  </a:outerShdw>
                </a:effectLst>
              </a:rPr>
              <a:t>Changes to the Federal </a:t>
            </a:r>
            <a:br>
              <a:rPr lang="en-CA" sz="3600" b="1" dirty="0">
                <a:solidFill>
                  <a:srgbClr val="1F497D"/>
                </a:solidFill>
                <a:effectLst>
                  <a:outerShdw blurRad="50800" dist="38100" dir="18900000" algn="bl" rotWithShape="0">
                    <a:prstClr val="black">
                      <a:alpha val="40000"/>
                    </a:prstClr>
                  </a:outerShdw>
                </a:effectLst>
              </a:rPr>
            </a:br>
            <a:r>
              <a:rPr lang="en-CA" sz="3600" b="1" i="1" dirty="0">
                <a:solidFill>
                  <a:srgbClr val="1F497D"/>
                </a:solidFill>
                <a:effectLst>
                  <a:outerShdw blurRad="50800" dist="38100" dir="18900000" algn="bl" rotWithShape="0">
                    <a:prstClr val="black">
                      <a:alpha val="40000"/>
                    </a:prstClr>
                  </a:outerShdw>
                </a:effectLst>
              </a:rPr>
              <a:t>Employment Insurance Act</a:t>
            </a:r>
            <a:endParaRPr lang="en-US"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928017"/>
            <a:ext cx="8001000" cy="3840163"/>
          </a:xfrm>
        </p:spPr>
        <p:txBody>
          <a:bodyPr>
            <a:normAutofit lnSpcReduction="10000"/>
          </a:bodyPr>
          <a:lstStyle/>
          <a:p>
            <a:pPr marL="0" indent="0" algn="ctr">
              <a:buNone/>
            </a:pPr>
            <a:r>
              <a:rPr lang="en-US" dirty="0"/>
              <a:t>The Federal Government made a number of changes to the </a:t>
            </a:r>
            <a:r>
              <a:rPr lang="en-US" i="1" dirty="0"/>
              <a:t>Employment Insurance Act </a:t>
            </a:r>
            <a:r>
              <a:rPr lang="en-US" dirty="0"/>
              <a:t>as well as introduced new legislation to assist employees effected by the pandemic, particularly those employees who would not otherwise qualify for benefits under the </a:t>
            </a:r>
            <a:r>
              <a:rPr lang="en-US" i="1" dirty="0"/>
              <a:t>Employment Insurance Act </a:t>
            </a:r>
            <a:r>
              <a:rPr lang="en-US" dirty="0"/>
              <a:t>for employment insurance benefits or EI sickness benefits.</a:t>
            </a:r>
          </a:p>
          <a:p>
            <a:pPr marL="0" indent="0" algn="ctr">
              <a:buNone/>
            </a:pPr>
            <a:endParaRPr lang="en-US" b="1" dirty="0"/>
          </a:p>
          <a:p>
            <a:pPr marL="0" indent="0" algn="ctr">
              <a:buNone/>
            </a:pPr>
            <a:endParaRPr lang="en-US" b="1" dirty="0"/>
          </a:p>
        </p:txBody>
      </p:sp>
    </p:spTree>
    <p:extLst>
      <p:ext uri="{BB962C8B-B14F-4D97-AF65-F5344CB8AC3E}">
        <p14:creationId xmlns:p14="http://schemas.microsoft.com/office/powerpoint/2010/main" val="3864947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79438"/>
            <a:ext cx="8001000" cy="1143000"/>
          </a:xfrm>
        </p:spPr>
        <p:txBody>
          <a:bodyPr>
            <a:noAutofit/>
          </a:bodyPr>
          <a:lstStyle/>
          <a:p>
            <a:r>
              <a:rPr lang="en-CA" sz="3600" b="1" dirty="0">
                <a:solidFill>
                  <a:srgbClr val="1F497D"/>
                </a:solidFill>
                <a:effectLst>
                  <a:outerShdw blurRad="50800" dist="38100" dir="18900000" algn="bl" rotWithShape="0">
                    <a:prstClr val="black">
                      <a:alpha val="40000"/>
                    </a:prstClr>
                  </a:outerShdw>
                </a:effectLst>
              </a:rPr>
              <a:t>Changes to the Federal </a:t>
            </a:r>
            <a:br>
              <a:rPr lang="en-CA" sz="3600" b="1" dirty="0">
                <a:solidFill>
                  <a:srgbClr val="1F497D"/>
                </a:solidFill>
                <a:effectLst>
                  <a:outerShdw blurRad="50800" dist="38100" dir="18900000" algn="bl" rotWithShape="0">
                    <a:prstClr val="black">
                      <a:alpha val="40000"/>
                    </a:prstClr>
                  </a:outerShdw>
                </a:effectLst>
              </a:rPr>
            </a:br>
            <a:r>
              <a:rPr lang="en-CA" sz="3600" b="1" i="1" dirty="0">
                <a:solidFill>
                  <a:srgbClr val="1F497D"/>
                </a:solidFill>
                <a:effectLst>
                  <a:outerShdw blurRad="50800" dist="38100" dir="18900000" algn="bl" rotWithShape="0">
                    <a:prstClr val="black">
                      <a:alpha val="40000"/>
                    </a:prstClr>
                  </a:outerShdw>
                </a:effectLst>
              </a:rPr>
              <a:t>Employment Insurance Act</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9801"/>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570782" y="1928017"/>
            <a:ext cx="8116018" cy="3840163"/>
          </a:xfrm>
        </p:spPr>
        <p:txBody>
          <a:bodyPr>
            <a:normAutofit fontScale="85000" lnSpcReduction="10000"/>
          </a:bodyPr>
          <a:lstStyle/>
          <a:p>
            <a:pPr marL="0" indent="0" algn="ctr">
              <a:buNone/>
            </a:pPr>
            <a:r>
              <a:rPr lang="en-US" dirty="0"/>
              <a:t>Regular Employment Insurance benefits and criteria remain unchanged for terminated or laid off employees.</a:t>
            </a:r>
          </a:p>
          <a:p>
            <a:pPr marL="0" indent="0" algn="ctr">
              <a:buNone/>
            </a:pPr>
            <a:endParaRPr lang="en-US" b="1" dirty="0"/>
          </a:p>
          <a:p>
            <a:pPr marL="0" indent="0" algn="ctr">
              <a:buNone/>
            </a:pPr>
            <a:r>
              <a:rPr lang="en-US" b="1" dirty="0"/>
              <a:t>Changes to EI Sickness Benefits:</a:t>
            </a:r>
          </a:p>
          <a:p>
            <a:pPr algn="ctr"/>
            <a:r>
              <a:rPr lang="en-US" dirty="0"/>
              <a:t>Immediate coverage (there is no longer a 1 week waiting period for benefits) for up to 15 weeks;</a:t>
            </a:r>
          </a:p>
          <a:p>
            <a:pPr algn="ctr"/>
            <a:r>
              <a:rPr lang="en-US" dirty="0"/>
              <a:t>No Record of Employment or Medical Certificate/Doctors Note is required;</a:t>
            </a:r>
          </a:p>
          <a:p>
            <a:pPr algn="ctr"/>
            <a:r>
              <a:rPr lang="en-US" dirty="0"/>
              <a:t>Does not have to be a COVID-19 sickness</a:t>
            </a:r>
          </a:p>
          <a:p>
            <a:pPr algn="ctr"/>
            <a:endParaRPr lang="en-US" b="1" dirty="0"/>
          </a:p>
        </p:txBody>
      </p:sp>
    </p:spTree>
    <p:extLst>
      <p:ext uri="{BB962C8B-B14F-4D97-AF65-F5344CB8AC3E}">
        <p14:creationId xmlns:p14="http://schemas.microsoft.com/office/powerpoint/2010/main" val="711596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79438"/>
            <a:ext cx="8001000" cy="1143000"/>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The New Federal Emergency Benefits</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928017"/>
            <a:ext cx="8001000" cy="4167983"/>
          </a:xfrm>
        </p:spPr>
        <p:txBody>
          <a:bodyPr>
            <a:normAutofit fontScale="77500" lnSpcReduction="20000"/>
          </a:bodyPr>
          <a:lstStyle/>
          <a:p>
            <a:pPr marL="0" indent="0" algn="ctr">
              <a:buNone/>
            </a:pPr>
            <a:r>
              <a:rPr lang="en-US" b="1" u="sng" dirty="0"/>
              <a:t>Canada Emergency Response Benefit (CERB)</a:t>
            </a:r>
          </a:p>
          <a:p>
            <a:pPr marL="0" indent="0" algn="ctr">
              <a:buNone/>
            </a:pPr>
            <a:endParaRPr lang="en-US" b="1" dirty="0"/>
          </a:p>
          <a:p>
            <a:pPr marL="0" indent="0" algn="ctr">
              <a:buNone/>
            </a:pPr>
            <a:r>
              <a:rPr lang="en-US" dirty="0"/>
              <a:t>This is an amalgamation of two previous benefit packages that were being assembled to respond to the pandemic (</a:t>
            </a:r>
            <a:r>
              <a:rPr lang="en-US" i="1" dirty="0"/>
              <a:t>Emergency Care Benefit </a:t>
            </a:r>
            <a:r>
              <a:rPr lang="en-US" dirty="0"/>
              <a:t>&amp; </a:t>
            </a:r>
            <a:r>
              <a:rPr lang="en-US" i="1" dirty="0"/>
              <a:t>Emergency Support Benefit</a:t>
            </a:r>
            <a:r>
              <a:rPr lang="en-US" dirty="0"/>
              <a:t>). </a:t>
            </a:r>
          </a:p>
          <a:p>
            <a:pPr marL="0" indent="0" algn="ctr">
              <a:buNone/>
            </a:pPr>
            <a:endParaRPr lang="en-US" dirty="0"/>
          </a:p>
          <a:p>
            <a:pPr marL="0" indent="0" algn="ctr">
              <a:buNone/>
            </a:pPr>
            <a:r>
              <a:rPr lang="en-US" dirty="0"/>
              <a:t>The combine benefit is to provide comprehensive COVID-19 coverage to those who would not otherwise be covered by Employment Insurance benefits, like the </a:t>
            </a:r>
            <a:r>
              <a:rPr lang="en-US" b="1" dirty="0"/>
              <a:t>self-employed</a:t>
            </a:r>
            <a:r>
              <a:rPr lang="en-US" dirty="0"/>
              <a:t>, </a:t>
            </a:r>
            <a:r>
              <a:rPr lang="en-US" b="1" dirty="0"/>
              <a:t>people in quarantine </a:t>
            </a:r>
            <a:r>
              <a:rPr lang="en-US" dirty="0"/>
              <a:t>(sick or mandatory due to potential exposure), and </a:t>
            </a:r>
            <a:r>
              <a:rPr lang="en-US" b="1" dirty="0"/>
              <a:t>working parents </a:t>
            </a:r>
            <a:r>
              <a:rPr lang="en-US" dirty="0"/>
              <a:t>affected by school/day-care closures.</a:t>
            </a:r>
          </a:p>
          <a:p>
            <a:pPr algn="ctr"/>
            <a:endParaRPr lang="en-US" b="1" dirty="0"/>
          </a:p>
        </p:txBody>
      </p:sp>
    </p:spTree>
    <p:extLst>
      <p:ext uri="{BB962C8B-B14F-4D97-AF65-F5344CB8AC3E}">
        <p14:creationId xmlns:p14="http://schemas.microsoft.com/office/powerpoint/2010/main" val="4029556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79438"/>
            <a:ext cx="8001000" cy="1143000"/>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The New Federal </a:t>
            </a:r>
            <a:br>
              <a:rPr lang="en-CA" sz="3200" b="1" dirty="0">
                <a:solidFill>
                  <a:schemeClr val="tx2"/>
                </a:solidFill>
                <a:effectLst>
                  <a:outerShdw blurRad="50800" dist="38100" dir="18900000" algn="bl" rotWithShape="0">
                    <a:prstClr val="black">
                      <a:alpha val="40000"/>
                    </a:prstClr>
                  </a:outerShdw>
                </a:effectLst>
              </a:rPr>
            </a:br>
            <a:r>
              <a:rPr lang="en-CA" sz="3200" b="1" i="1" dirty="0">
                <a:solidFill>
                  <a:schemeClr val="tx2"/>
                </a:solidFill>
                <a:effectLst>
                  <a:outerShdw blurRad="50800" dist="38100" dir="18900000" algn="bl" rotWithShape="0">
                    <a:prstClr val="black">
                      <a:alpha val="40000"/>
                    </a:prstClr>
                  </a:outerShdw>
                </a:effectLst>
              </a:rPr>
              <a:t>Employment Insurance Act &amp; </a:t>
            </a:r>
            <a:r>
              <a:rPr lang="en-CA" sz="3200" b="1" dirty="0">
                <a:solidFill>
                  <a:schemeClr val="tx2"/>
                </a:solidFill>
                <a:effectLst>
                  <a:outerShdw blurRad="50800" dist="38100" dir="18900000" algn="bl" rotWithShape="0">
                    <a:prstClr val="black">
                      <a:alpha val="40000"/>
                    </a:prstClr>
                  </a:outerShdw>
                </a:effectLst>
              </a:rPr>
              <a:t>Other</a:t>
            </a:r>
            <a:r>
              <a:rPr lang="en-CA" sz="3200" b="1" i="1" dirty="0">
                <a:solidFill>
                  <a:schemeClr val="tx2"/>
                </a:solidFill>
                <a:effectLst>
                  <a:outerShdw blurRad="50800" dist="38100" dir="18900000" algn="bl" rotWithShape="0">
                    <a:prstClr val="black">
                      <a:alpha val="40000"/>
                    </a:prstClr>
                  </a:outerShdw>
                </a:effectLst>
              </a:rPr>
              <a:t> </a:t>
            </a:r>
            <a:r>
              <a:rPr lang="en-CA" sz="3200" b="1" dirty="0">
                <a:solidFill>
                  <a:schemeClr val="tx2"/>
                </a:solidFill>
                <a:effectLst>
                  <a:outerShdw blurRad="50800" dist="38100" dir="18900000" algn="bl" rotWithShape="0">
                    <a:prstClr val="black">
                      <a:alpha val="40000"/>
                    </a:prstClr>
                  </a:outerShdw>
                </a:effectLst>
              </a:rPr>
              <a:t>Benefits</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928017"/>
            <a:ext cx="8001000" cy="3840163"/>
          </a:xfrm>
        </p:spPr>
        <p:txBody>
          <a:bodyPr>
            <a:normAutofit fontScale="55000" lnSpcReduction="20000"/>
          </a:bodyPr>
          <a:lstStyle/>
          <a:p>
            <a:pPr marL="0" indent="0" algn="ctr">
              <a:buNone/>
            </a:pPr>
            <a:r>
              <a:rPr lang="en-US" sz="4400" b="1" u="sng" dirty="0"/>
              <a:t>Canada Emergency Response Benefit (CERB)</a:t>
            </a:r>
          </a:p>
          <a:p>
            <a:pPr marL="0" indent="0" algn="ctr">
              <a:buNone/>
            </a:pPr>
            <a:endParaRPr lang="en-US" b="1" dirty="0"/>
          </a:p>
          <a:p>
            <a:pPr marL="0" indent="0">
              <a:buNone/>
            </a:pPr>
            <a:r>
              <a:rPr lang="en-US" dirty="0"/>
              <a:t>These benefits are available for: </a:t>
            </a:r>
          </a:p>
          <a:p>
            <a:pPr marL="514350" indent="-514350">
              <a:buFont typeface="+mj-lt"/>
              <a:buAutoNum type="arabicPeriod"/>
            </a:pPr>
            <a:r>
              <a:rPr lang="en-US" dirty="0"/>
              <a:t>Workers who must stop working due to COVID-19 (illness or otherwise) and do not have access work paid leave or other income support;</a:t>
            </a:r>
          </a:p>
          <a:p>
            <a:pPr marL="514350" indent="-514350">
              <a:buFont typeface="+mj-lt"/>
              <a:buAutoNum type="arabicPeriod"/>
            </a:pPr>
            <a:r>
              <a:rPr lang="en-US" dirty="0"/>
              <a:t>Workers who are sick, quarantined or taking care of someone who is sick with the COVID-19 virus;</a:t>
            </a:r>
          </a:p>
          <a:p>
            <a:pPr marL="514350" indent="-514350">
              <a:buFont typeface="+mj-lt"/>
              <a:buAutoNum type="arabicPeriod"/>
            </a:pPr>
            <a:r>
              <a:rPr lang="en-US" dirty="0"/>
              <a:t>Working parents who must now stay home </a:t>
            </a:r>
            <a:r>
              <a:rPr lang="en-US" i="1" dirty="0"/>
              <a:t>without pay </a:t>
            </a:r>
            <a:r>
              <a:rPr lang="en-US" dirty="0"/>
              <a:t>to care for children that are sick or in need of care due to school / day-care closures;</a:t>
            </a:r>
          </a:p>
          <a:p>
            <a:pPr marL="514350" indent="-514350">
              <a:buFont typeface="+mj-lt"/>
              <a:buAutoNum type="arabicPeriod"/>
            </a:pPr>
            <a:r>
              <a:rPr lang="en-US" dirty="0"/>
              <a:t>Workers who still have employment but are not currently being paid because there is not sufficient work, or their employer has asked them not to come into work for </a:t>
            </a:r>
            <a:r>
              <a:rPr lang="en-US" i="1" dirty="0"/>
              <a:t>any</a:t>
            </a:r>
            <a:r>
              <a:rPr lang="en-US" dirty="0"/>
              <a:t> COVID-19 related reason (i.e. restaurant closures); and</a:t>
            </a:r>
          </a:p>
          <a:p>
            <a:pPr marL="514350" indent="-514350">
              <a:buFont typeface="+mj-lt"/>
              <a:buAutoNum type="arabicPeriod"/>
            </a:pPr>
            <a:r>
              <a:rPr lang="en-US" dirty="0"/>
              <a:t>Wage earners and self-employed individuals including contract workers, who would not otherwise be eligible for Employment Insurance benefits.</a:t>
            </a:r>
          </a:p>
          <a:p>
            <a:pPr marL="514350" indent="-514350">
              <a:buFont typeface="+mj-lt"/>
              <a:buAutoNum type="arabicPeriod"/>
            </a:pPr>
            <a:endParaRPr lang="en-US" dirty="0"/>
          </a:p>
        </p:txBody>
      </p:sp>
    </p:spTree>
    <p:extLst>
      <p:ext uri="{BB962C8B-B14F-4D97-AF65-F5344CB8AC3E}">
        <p14:creationId xmlns:p14="http://schemas.microsoft.com/office/powerpoint/2010/main" val="1330656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79438"/>
            <a:ext cx="8001000" cy="1143000"/>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The New Federal </a:t>
            </a:r>
            <a:br>
              <a:rPr lang="en-CA" sz="3200" b="1" dirty="0">
                <a:solidFill>
                  <a:schemeClr val="tx2"/>
                </a:solidFill>
                <a:effectLst>
                  <a:outerShdw blurRad="50800" dist="38100" dir="18900000" algn="bl" rotWithShape="0">
                    <a:prstClr val="black">
                      <a:alpha val="40000"/>
                    </a:prstClr>
                  </a:outerShdw>
                </a:effectLst>
              </a:rPr>
            </a:br>
            <a:r>
              <a:rPr lang="en-CA" sz="3200" b="1" i="1" dirty="0">
                <a:solidFill>
                  <a:schemeClr val="tx2"/>
                </a:solidFill>
                <a:effectLst>
                  <a:outerShdw blurRad="50800" dist="38100" dir="18900000" algn="bl" rotWithShape="0">
                    <a:prstClr val="black">
                      <a:alpha val="40000"/>
                    </a:prstClr>
                  </a:outerShdw>
                </a:effectLst>
              </a:rPr>
              <a:t>Employment Insurance Act &amp; </a:t>
            </a:r>
            <a:r>
              <a:rPr lang="en-CA" sz="3200" b="1" dirty="0">
                <a:solidFill>
                  <a:schemeClr val="tx2"/>
                </a:solidFill>
                <a:effectLst>
                  <a:outerShdw blurRad="50800" dist="38100" dir="18900000" algn="bl" rotWithShape="0">
                    <a:prstClr val="black">
                      <a:alpha val="40000"/>
                    </a:prstClr>
                  </a:outerShdw>
                </a:effectLst>
              </a:rPr>
              <a:t>Other</a:t>
            </a:r>
            <a:r>
              <a:rPr lang="en-CA" sz="3200" b="1" i="1" dirty="0">
                <a:solidFill>
                  <a:schemeClr val="tx2"/>
                </a:solidFill>
                <a:effectLst>
                  <a:outerShdw blurRad="50800" dist="38100" dir="18900000" algn="bl" rotWithShape="0">
                    <a:prstClr val="black">
                      <a:alpha val="40000"/>
                    </a:prstClr>
                  </a:outerShdw>
                </a:effectLst>
              </a:rPr>
              <a:t> </a:t>
            </a:r>
            <a:r>
              <a:rPr lang="en-CA" sz="3200" b="1" dirty="0">
                <a:solidFill>
                  <a:schemeClr val="tx2"/>
                </a:solidFill>
                <a:effectLst>
                  <a:outerShdw blurRad="50800" dist="38100" dir="18900000" algn="bl" rotWithShape="0">
                    <a:prstClr val="black">
                      <a:alpha val="40000"/>
                    </a:prstClr>
                  </a:outerShdw>
                </a:effectLst>
              </a:rPr>
              <a:t>Benefits</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928017"/>
            <a:ext cx="8001000" cy="3840163"/>
          </a:xfrm>
        </p:spPr>
        <p:txBody>
          <a:bodyPr>
            <a:normAutofit/>
          </a:bodyPr>
          <a:lstStyle/>
          <a:p>
            <a:pPr marL="0" indent="0" algn="ctr">
              <a:buNone/>
            </a:pPr>
            <a:r>
              <a:rPr lang="en-US" sz="2600" b="1" u="sng" dirty="0"/>
              <a:t>Canada Emergency Response Benefit (CERB)</a:t>
            </a:r>
          </a:p>
          <a:p>
            <a:pPr marL="0" indent="0" algn="ctr">
              <a:buNone/>
            </a:pPr>
            <a:endParaRPr lang="en-US" sz="2600" b="1" dirty="0"/>
          </a:p>
          <a:p>
            <a:pPr marL="0" indent="0" algn="ctr">
              <a:buNone/>
            </a:pPr>
            <a:r>
              <a:rPr lang="en-US" sz="2400" dirty="0"/>
              <a:t>These benefits will be retroactive to March 8, 2020 but will not become available until mid-April 2020.  The government is establishing an online application process through existing Service Canada and CRA portals.</a:t>
            </a:r>
          </a:p>
          <a:p>
            <a:pPr marL="0" indent="0" algn="ctr">
              <a:buNone/>
            </a:pPr>
            <a:r>
              <a:rPr lang="en-US" sz="2400" dirty="0"/>
              <a:t>These benefits will be up to a maximum of </a:t>
            </a:r>
            <a:r>
              <a:rPr lang="en-US" sz="2400" b="1" dirty="0"/>
              <a:t>$500/week </a:t>
            </a:r>
            <a:r>
              <a:rPr lang="en-US" sz="2400" dirty="0"/>
              <a:t>($2,000/month) for up to </a:t>
            </a:r>
            <a:r>
              <a:rPr lang="en-US" sz="2400" b="1" dirty="0"/>
              <a:t>4 months </a:t>
            </a:r>
            <a:r>
              <a:rPr lang="en-US" sz="2400" dirty="0"/>
              <a:t>and a Record of Employment is not required.</a:t>
            </a:r>
          </a:p>
          <a:p>
            <a:pPr marL="514350" indent="-514350">
              <a:buFont typeface="+mj-lt"/>
              <a:buAutoNum type="arabicPeriod"/>
            </a:pPr>
            <a:endParaRPr lang="en-US" dirty="0"/>
          </a:p>
        </p:txBody>
      </p:sp>
    </p:spTree>
    <p:extLst>
      <p:ext uri="{BB962C8B-B14F-4D97-AF65-F5344CB8AC3E}">
        <p14:creationId xmlns:p14="http://schemas.microsoft.com/office/powerpoint/2010/main" val="1707176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304800"/>
            <a:ext cx="8001000" cy="1143000"/>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Federal Assistance Available to </a:t>
            </a:r>
            <a:br>
              <a:rPr lang="en-CA" sz="3200" b="1" dirty="0">
                <a:solidFill>
                  <a:schemeClr val="tx2"/>
                </a:solidFill>
                <a:effectLst>
                  <a:outerShdw blurRad="50800" dist="38100" dir="18900000" algn="bl" rotWithShape="0">
                    <a:prstClr val="black">
                      <a:alpha val="40000"/>
                    </a:prstClr>
                  </a:outerShdw>
                </a:effectLst>
              </a:rPr>
            </a:br>
            <a:r>
              <a:rPr lang="en-CA" sz="3200" b="1" dirty="0">
                <a:solidFill>
                  <a:schemeClr val="tx2"/>
                </a:solidFill>
                <a:effectLst>
                  <a:outerShdw blurRad="50800" dist="38100" dir="18900000" algn="bl" rotWithShape="0">
                    <a:prstClr val="black">
                      <a:alpha val="40000"/>
                    </a:prstClr>
                  </a:outerShdw>
                </a:effectLst>
              </a:rPr>
              <a:t>Employers &amp; Small Businesses</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524000"/>
            <a:ext cx="8001000" cy="4648200"/>
          </a:xfrm>
        </p:spPr>
        <p:txBody>
          <a:bodyPr vert="horz" lIns="91440" tIns="45720" rIns="91440" bIns="45720" rtlCol="0" anchor="t">
            <a:normAutofit fontScale="62500" lnSpcReduction="20000"/>
          </a:bodyPr>
          <a:lstStyle/>
          <a:p>
            <a:pPr marL="0" indent="0" algn="ctr">
              <a:buNone/>
            </a:pPr>
            <a:r>
              <a:rPr lang="en-US" sz="4500" b="1" u="sng" dirty="0"/>
              <a:t>Work Sharing</a:t>
            </a:r>
          </a:p>
          <a:p>
            <a:pPr marL="0" indent="0" algn="ctr">
              <a:buNone/>
            </a:pPr>
            <a:endParaRPr lang="en-US" b="1" u="sng" dirty="0"/>
          </a:p>
          <a:p>
            <a:pPr marL="0" indent="0">
              <a:buNone/>
            </a:pPr>
            <a:r>
              <a:rPr lang="en-US" dirty="0"/>
              <a:t>The </a:t>
            </a:r>
            <a:r>
              <a:rPr lang="en-US" i="1" dirty="0"/>
              <a:t>Employment Insurance Act </a:t>
            </a:r>
            <a:r>
              <a:rPr lang="en-US" dirty="0"/>
              <a:t>provides for work-sharing programs in times of economic downturn.  These programs essentially allow employers to have their employees work less hours to share a smaller pool of available work.  Rather than laying off the employees, the program allows them to share the work and augment their income loss through employment insurance benefits.</a:t>
            </a:r>
          </a:p>
          <a:p>
            <a:pPr marL="0" indent="0">
              <a:buNone/>
            </a:pPr>
            <a:endParaRPr lang="en-US" dirty="0"/>
          </a:p>
          <a:p>
            <a:pPr marL="0" indent="0">
              <a:buNone/>
            </a:pPr>
            <a:r>
              <a:rPr lang="en-US" dirty="0"/>
              <a:t>Work-sharing programs have to be applied for and employers need to demonstrate a downturn in revenues, that they have been in business for at least 2 years and have an economic recovery plan in place for the future.</a:t>
            </a:r>
          </a:p>
          <a:p>
            <a:pPr marL="0" indent="0" algn="ctr">
              <a:buNone/>
            </a:pPr>
            <a:endParaRPr lang="en-US" dirty="0"/>
          </a:p>
          <a:p>
            <a:pPr marL="0" indent="0" algn="ctr">
              <a:buNone/>
            </a:pPr>
            <a:r>
              <a:rPr lang="en-US" dirty="0"/>
              <a:t>Further details of work-sharing programs can be found here: </a:t>
            </a:r>
          </a:p>
          <a:p>
            <a:pPr marL="0" indent="0" algn="ctr">
              <a:buNone/>
            </a:pPr>
            <a:r>
              <a:rPr lang="en-CA" dirty="0">
                <a:hlinkClick r:id="rId3"/>
              </a:rPr>
              <a:t>https://www.canada.ca/en/employment-social-development/services/work-sharing/eligibility.html</a:t>
            </a:r>
            <a:endParaRPr lang="en-US" dirty="0"/>
          </a:p>
        </p:txBody>
      </p:sp>
    </p:spTree>
    <p:extLst>
      <p:ext uri="{BB962C8B-B14F-4D97-AF65-F5344CB8AC3E}">
        <p14:creationId xmlns:p14="http://schemas.microsoft.com/office/powerpoint/2010/main" val="261387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solidFill>
                <a:effectLst>
                  <a:outerShdw blurRad="50800" dist="38100" dir="18900000" algn="bl" rotWithShape="0">
                    <a:prstClr val="black">
                      <a:alpha val="40000"/>
                    </a:prstClr>
                  </a:outerShdw>
                </a:effectLst>
              </a:rPr>
              <a:t>C</a:t>
            </a:r>
            <a:r>
              <a:rPr lang="en-CA" b="1" dirty="0">
                <a:solidFill>
                  <a:schemeClr val="tx2"/>
                </a:solidFill>
                <a:effectLst>
                  <a:outerShdw blurRad="50800" dist="38100" dir="18900000" algn="bl" rotWithShape="0">
                    <a:prstClr val="black">
                      <a:alpha val="40000"/>
                    </a:prstClr>
                  </a:outerShdw>
                </a:effectLst>
              </a:rPr>
              <a:t>OVID-19 &amp; Employment Law</a:t>
            </a:r>
          </a:p>
        </p:txBody>
      </p:sp>
      <p:sp>
        <p:nvSpPr>
          <p:cNvPr id="3" name="Content Placeholder 2"/>
          <p:cNvSpPr>
            <a:spLocks noGrp="1"/>
          </p:cNvSpPr>
          <p:nvPr>
            <p:ph idx="1"/>
          </p:nvPr>
        </p:nvSpPr>
        <p:spPr>
          <a:xfrm>
            <a:off x="571500" y="1295400"/>
            <a:ext cx="8001000" cy="4525963"/>
          </a:xfrm>
        </p:spPr>
        <p:txBody>
          <a:bodyPr>
            <a:normAutofit fontScale="85000" lnSpcReduction="10000"/>
          </a:bodyPr>
          <a:lstStyle/>
          <a:p>
            <a:pPr marL="0" indent="0" algn="ctr">
              <a:buNone/>
            </a:pPr>
            <a:r>
              <a:rPr lang="en-US" b="1" dirty="0">
                <a:solidFill>
                  <a:srgbClr val="FF0000"/>
                </a:solidFill>
              </a:rPr>
              <a:t>PLEASE NOTE</a:t>
            </a:r>
          </a:p>
          <a:p>
            <a:pPr marL="0" indent="0" algn="ctr">
              <a:buNone/>
            </a:pPr>
            <a:r>
              <a:rPr lang="en-US" dirty="0"/>
              <a:t>The provincial and federal government response to the COVID-19 pandemic changes rapidly and daily.  As such, the information provided today is as up to date as possible but may change as new programs or amendments to the various legislations occurs.</a:t>
            </a:r>
          </a:p>
          <a:p>
            <a:pPr marL="0" indent="0" algn="ctr">
              <a:buNone/>
            </a:pPr>
            <a:endParaRPr lang="en-US" dirty="0"/>
          </a:p>
          <a:p>
            <a:pPr marL="0" indent="0" algn="ctr">
              <a:buNone/>
            </a:pPr>
            <a:r>
              <a:rPr lang="en-US" b="1" u="sng" dirty="0"/>
              <a:t>Conduct due diligence on all information prior to making any decisions or speak to a lawyer if you have specific questions regarding your employment or employee’s rights and obligations during this period.</a:t>
            </a:r>
            <a:endParaRPr lang="en-CA" b="1" u="sng"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219" y="6019800"/>
            <a:ext cx="2286000" cy="724917"/>
          </a:xfrm>
          <a:prstGeom prst="rect">
            <a:avLst/>
          </a:prstGeom>
        </p:spPr>
      </p:pic>
    </p:spTree>
    <p:extLst>
      <p:ext uri="{BB962C8B-B14F-4D97-AF65-F5344CB8AC3E}">
        <p14:creationId xmlns:p14="http://schemas.microsoft.com/office/powerpoint/2010/main" val="1185828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304800"/>
            <a:ext cx="8001000" cy="1143000"/>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Federal Assistance Available to </a:t>
            </a:r>
            <a:br>
              <a:rPr lang="en-CA" sz="3200" b="1" dirty="0">
                <a:solidFill>
                  <a:schemeClr val="tx2"/>
                </a:solidFill>
                <a:effectLst>
                  <a:outerShdw blurRad="50800" dist="38100" dir="18900000" algn="bl" rotWithShape="0">
                    <a:prstClr val="black">
                      <a:alpha val="40000"/>
                    </a:prstClr>
                  </a:outerShdw>
                </a:effectLst>
              </a:rPr>
            </a:br>
            <a:r>
              <a:rPr lang="en-CA" sz="3200" b="1" dirty="0">
                <a:solidFill>
                  <a:schemeClr val="tx2"/>
                </a:solidFill>
                <a:effectLst>
                  <a:outerShdw blurRad="50800" dist="38100" dir="18900000" algn="bl" rotWithShape="0">
                    <a:prstClr val="black">
                      <a:alpha val="40000"/>
                    </a:prstClr>
                  </a:outerShdw>
                </a:effectLst>
              </a:rPr>
              <a:t>Employers &amp; Small Businesses</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524000"/>
            <a:ext cx="8001000" cy="4800600"/>
          </a:xfrm>
        </p:spPr>
        <p:txBody>
          <a:bodyPr vert="horz" lIns="91440" tIns="45720" rIns="91440" bIns="45720" rtlCol="0" anchor="t">
            <a:normAutofit fontScale="55000" lnSpcReduction="20000"/>
          </a:bodyPr>
          <a:lstStyle/>
          <a:p>
            <a:pPr marL="0" indent="0" algn="ctr">
              <a:buNone/>
            </a:pPr>
            <a:r>
              <a:rPr lang="en-US" sz="4500" b="1" u="sng" dirty="0"/>
              <a:t>Small and Medium Business Wage Subsidies</a:t>
            </a:r>
          </a:p>
          <a:p>
            <a:pPr marL="0" indent="0" algn="ctr">
              <a:buNone/>
            </a:pPr>
            <a:r>
              <a:rPr lang="en-US" dirty="0"/>
              <a:t>On March 30, 2020 the federal government announced details of its newly revised </a:t>
            </a:r>
            <a:r>
              <a:rPr lang="en-US" b="1" dirty="0"/>
              <a:t>wage subsidy program</a:t>
            </a:r>
            <a:r>
              <a:rPr lang="en-US" dirty="0"/>
              <a:t>.  Qualifying businesses are eligible for a </a:t>
            </a:r>
            <a:r>
              <a:rPr lang="en-US" u="sng" dirty="0"/>
              <a:t>75%</a:t>
            </a:r>
            <a:r>
              <a:rPr lang="en-US" dirty="0"/>
              <a:t> wage subsidy for up to three months, retroactive to March 15, 2020 to allow businesses to keep and return workers to payroll, rather than resorting to layoffs.  The prior wage subsidy program was only a 10% subsidy.</a:t>
            </a:r>
          </a:p>
          <a:p>
            <a:pPr marL="0" indent="0" algn="ctr">
              <a:buNone/>
            </a:pPr>
            <a:endParaRPr lang="en-US" dirty="0"/>
          </a:p>
          <a:p>
            <a:pPr marL="0" indent="0" algn="ctr">
              <a:buNone/>
            </a:pPr>
            <a:r>
              <a:rPr lang="en-US" b="1" dirty="0"/>
              <a:t>Eligibility criteria </a:t>
            </a:r>
            <a:r>
              <a:rPr lang="en-US" dirty="0"/>
              <a:t>will be announced in the upcoming days, but details to date are:</a:t>
            </a:r>
          </a:p>
          <a:p>
            <a:pPr marL="0" indent="0" algn="ctr">
              <a:buNone/>
            </a:pPr>
            <a:endParaRPr lang="en-US" dirty="0"/>
          </a:p>
          <a:p>
            <a:pPr marL="914400" lvl="1" indent="-514350">
              <a:buAutoNum type="arabicPeriod"/>
            </a:pPr>
            <a:r>
              <a:rPr lang="en-US" dirty="0"/>
              <a:t>Employers need to show a </a:t>
            </a:r>
            <a:r>
              <a:rPr lang="en-US" b="1" dirty="0"/>
              <a:t>30% decrease in revenues </a:t>
            </a:r>
            <a:r>
              <a:rPr lang="en-US" dirty="0"/>
              <a:t>as a result of the COVID-19 economic downturn;</a:t>
            </a:r>
          </a:p>
          <a:p>
            <a:pPr marL="914400" lvl="1" indent="-514350">
              <a:buAutoNum type="arabicPeriod"/>
            </a:pPr>
            <a:r>
              <a:rPr lang="en-US" dirty="0"/>
              <a:t>The wage subsidy will cover up to </a:t>
            </a:r>
            <a:r>
              <a:rPr lang="en-US" b="1" dirty="0"/>
              <a:t>$847/week </a:t>
            </a:r>
            <a:r>
              <a:rPr lang="en-US" dirty="0"/>
              <a:t>per employee on the employee’s first $58,700 in annual income;</a:t>
            </a:r>
          </a:p>
          <a:p>
            <a:pPr marL="914400" lvl="1" indent="-514350">
              <a:buAutoNum type="arabicPeriod"/>
            </a:pPr>
            <a:r>
              <a:rPr lang="en-US" dirty="0"/>
              <a:t>Employers are encouraged to </a:t>
            </a:r>
            <a:r>
              <a:rPr lang="en-US" b="1" dirty="0"/>
              <a:t>top up the 25% shortfall </a:t>
            </a:r>
            <a:r>
              <a:rPr lang="en-US" dirty="0"/>
              <a:t>in employee income during this period;</a:t>
            </a:r>
          </a:p>
          <a:p>
            <a:pPr marL="914400" lvl="1" indent="-514350">
              <a:buAutoNum type="arabicPeriod"/>
            </a:pPr>
            <a:r>
              <a:rPr lang="en-US" dirty="0"/>
              <a:t>The business size is currently not a relevant factor for qualification; and</a:t>
            </a:r>
          </a:p>
          <a:p>
            <a:pPr marL="914400" lvl="1" indent="-514350">
              <a:buAutoNum type="arabicPeriod"/>
            </a:pPr>
            <a:r>
              <a:rPr lang="en-US" dirty="0"/>
              <a:t>This is a good faith program and there will be “</a:t>
            </a:r>
            <a:r>
              <a:rPr lang="en-US" b="1" dirty="0"/>
              <a:t>serious consequences</a:t>
            </a:r>
            <a:r>
              <a:rPr lang="en-US" dirty="0"/>
              <a:t>” for those who are found to have abused the program.</a:t>
            </a:r>
          </a:p>
          <a:p>
            <a:pPr marL="514350" indent="-514350" algn="ctr">
              <a:buAutoNum type="arabicPeriod"/>
            </a:pPr>
            <a:endParaRPr lang="en-US" dirty="0"/>
          </a:p>
          <a:p>
            <a:pPr marL="0" indent="0" algn="ctr">
              <a:buNone/>
            </a:pPr>
            <a:endParaRPr lang="en-US" dirty="0"/>
          </a:p>
        </p:txBody>
      </p:sp>
    </p:spTree>
    <p:extLst>
      <p:ext uri="{BB962C8B-B14F-4D97-AF65-F5344CB8AC3E}">
        <p14:creationId xmlns:p14="http://schemas.microsoft.com/office/powerpoint/2010/main" val="383432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304800"/>
            <a:ext cx="8001000" cy="1143000"/>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Federal Assistance Available to </a:t>
            </a:r>
            <a:br>
              <a:rPr lang="en-CA" sz="3200" b="1" dirty="0">
                <a:solidFill>
                  <a:schemeClr val="tx2"/>
                </a:solidFill>
                <a:effectLst>
                  <a:outerShdw blurRad="50800" dist="38100" dir="18900000" algn="bl" rotWithShape="0">
                    <a:prstClr val="black">
                      <a:alpha val="40000"/>
                    </a:prstClr>
                  </a:outerShdw>
                </a:effectLst>
              </a:rPr>
            </a:br>
            <a:r>
              <a:rPr lang="en-CA" sz="3200" b="1" dirty="0">
                <a:solidFill>
                  <a:schemeClr val="tx2"/>
                </a:solidFill>
                <a:effectLst>
                  <a:outerShdw blurRad="50800" dist="38100" dir="18900000" algn="bl" rotWithShape="0">
                    <a:prstClr val="black">
                      <a:alpha val="40000"/>
                    </a:prstClr>
                  </a:outerShdw>
                </a:effectLst>
              </a:rPr>
              <a:t>Employers &amp; Small Businesses</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524000"/>
            <a:ext cx="8001000" cy="4800600"/>
          </a:xfrm>
        </p:spPr>
        <p:txBody>
          <a:bodyPr vert="horz" lIns="91440" tIns="45720" rIns="91440" bIns="45720" rtlCol="0" anchor="t">
            <a:normAutofit fontScale="47500" lnSpcReduction="20000"/>
          </a:bodyPr>
          <a:lstStyle/>
          <a:p>
            <a:pPr marL="0" indent="0" algn="ctr">
              <a:buNone/>
            </a:pPr>
            <a:r>
              <a:rPr lang="en-US" sz="4500" b="1" u="sng" dirty="0"/>
              <a:t>Business Credit Availability Program (BCAP)</a:t>
            </a:r>
          </a:p>
          <a:p>
            <a:pPr marL="0" indent="0" algn="ctr">
              <a:buNone/>
            </a:pPr>
            <a:endParaRPr lang="en-US" sz="4500" b="1" u="sng" dirty="0"/>
          </a:p>
          <a:p>
            <a:pPr marL="0" indent="0" algn="ctr">
              <a:buNone/>
            </a:pPr>
            <a:r>
              <a:rPr lang="en-US" sz="4500" dirty="0"/>
              <a:t>This is a $65 billion support program through the Business Development Bank of Canada (BDC) and Export Development Canada (EDC).  </a:t>
            </a:r>
          </a:p>
          <a:p>
            <a:pPr marL="0" indent="0" algn="ctr">
              <a:buNone/>
            </a:pPr>
            <a:endParaRPr lang="en-US" sz="4500" dirty="0"/>
          </a:p>
          <a:p>
            <a:pPr marL="0" indent="0" algn="ctr">
              <a:buNone/>
            </a:pPr>
            <a:r>
              <a:rPr lang="en-US" sz="4500" dirty="0"/>
              <a:t>This program includes:</a:t>
            </a:r>
          </a:p>
          <a:p>
            <a:pPr marL="1314450" lvl="1" indent="-914400">
              <a:buAutoNum type="arabicPeriod"/>
            </a:pPr>
            <a:r>
              <a:rPr lang="en-US" sz="4100" b="1" dirty="0"/>
              <a:t>Interest-free loans up to $40,000 </a:t>
            </a:r>
            <a:r>
              <a:rPr lang="en-US" sz="4100" dirty="0"/>
              <a:t>to small businesses and non-profits to help cover operating costs when revenues have been temporarily reduced;</a:t>
            </a:r>
          </a:p>
          <a:p>
            <a:pPr marL="1314450" lvl="1" indent="-914400">
              <a:buAutoNum type="arabicPeriod"/>
            </a:pPr>
            <a:r>
              <a:rPr lang="en-US" sz="4100" dirty="0"/>
              <a:t>To qualify, businesses need to demonstrate $50,000 - $1 million in total payroll in 2019.</a:t>
            </a:r>
          </a:p>
          <a:p>
            <a:pPr marL="400050" lvl="1" indent="0">
              <a:buNone/>
            </a:pPr>
            <a:endParaRPr lang="en-US" sz="4100" dirty="0"/>
          </a:p>
          <a:p>
            <a:pPr marL="400050" lvl="1" indent="0" algn="ctr">
              <a:buNone/>
            </a:pPr>
            <a:r>
              <a:rPr lang="en-US" sz="4100" dirty="0"/>
              <a:t>Details of the EDC and BDC loans will be released within the next three weeks and employers are encouraged to speak to their current financial institutions for applications, criteria requirements and guidelines as the program details are released.</a:t>
            </a:r>
            <a:endParaRPr lang="en-US" dirty="0"/>
          </a:p>
          <a:p>
            <a:pPr marL="514350" indent="-514350" algn="ctr">
              <a:buAutoNum type="arabicPeriod"/>
            </a:pPr>
            <a:endParaRPr lang="en-US" dirty="0"/>
          </a:p>
          <a:p>
            <a:pPr marL="0" indent="0" algn="ctr">
              <a:buNone/>
            </a:pPr>
            <a:endParaRPr lang="en-US" dirty="0"/>
          </a:p>
        </p:txBody>
      </p:sp>
    </p:spTree>
    <p:extLst>
      <p:ext uri="{BB962C8B-B14F-4D97-AF65-F5344CB8AC3E}">
        <p14:creationId xmlns:p14="http://schemas.microsoft.com/office/powerpoint/2010/main" val="2840772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1307"/>
            <a:ext cx="8001000" cy="808038"/>
          </a:xfrm>
        </p:spPr>
        <p:txBody>
          <a:bodyPr>
            <a:noAutofit/>
          </a:bodyPr>
          <a:lstStyle/>
          <a:p>
            <a:r>
              <a:rPr lang="en-CA" sz="3200" b="1" dirty="0">
                <a:solidFill>
                  <a:srgbClr val="FF0000"/>
                </a:solidFill>
                <a:effectLst>
                  <a:outerShdw blurRad="50800" dist="38100" dir="18900000" algn="bl" rotWithShape="0">
                    <a:prstClr val="black">
                      <a:alpha val="40000"/>
                    </a:prstClr>
                  </a:outerShdw>
                </a:effectLst>
                <a:latin typeface="Times New Roman"/>
                <a:cs typeface="Times New Roman"/>
              </a:rPr>
              <a:t>New</a:t>
            </a:r>
            <a:r>
              <a:rPr lang="en-CA" sz="3200" b="1" dirty="0">
                <a:solidFill>
                  <a:schemeClr val="tx2"/>
                </a:solidFill>
                <a:effectLst>
                  <a:outerShdw blurRad="50800" dist="38100" dir="18900000" algn="bl" rotWithShape="0">
                    <a:prstClr val="black">
                      <a:alpha val="40000"/>
                    </a:prstClr>
                  </a:outerShdw>
                </a:effectLst>
                <a:latin typeface="Times New Roman"/>
                <a:cs typeface="Times New Roman"/>
              </a:rPr>
              <a:t> Doak Shirreff Fixed Price </a:t>
            </a:r>
            <a:br>
              <a:rPr lang="en-CA" sz="3200" b="1" dirty="0">
                <a:effectLst>
                  <a:outerShdw blurRad="50800" dist="38100" dir="18900000" algn="bl" rotWithShape="0">
                    <a:prstClr val="black">
                      <a:alpha val="40000"/>
                    </a:prstClr>
                  </a:outerShdw>
                </a:effectLst>
              </a:rPr>
            </a:br>
            <a:r>
              <a:rPr lang="en-CA" sz="3200" b="1" dirty="0">
                <a:solidFill>
                  <a:schemeClr val="tx2"/>
                </a:solidFill>
                <a:effectLst>
                  <a:outerShdw blurRad="50800" dist="38100" dir="18900000" algn="bl" rotWithShape="0">
                    <a:prstClr val="black">
                      <a:alpha val="40000"/>
                    </a:prstClr>
                  </a:outerShdw>
                </a:effectLst>
                <a:latin typeface="Times New Roman"/>
                <a:cs typeface="Times New Roman"/>
              </a:rPr>
              <a:t>Employment Law Services</a:t>
            </a:r>
            <a:endParaRPr lang="en-US" sz="3200" i="1" dirty="0">
              <a:solidFill>
                <a:schemeClr val="tx2"/>
              </a:solidFill>
              <a:latin typeface="Times New Roman"/>
              <a:cs typeface="Times New Roman"/>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455763" y="1371600"/>
            <a:ext cx="8231037" cy="4396580"/>
          </a:xfrm>
        </p:spPr>
        <p:txBody>
          <a:bodyPr vert="horz" lIns="91440" tIns="45720" rIns="91440" bIns="45720" rtlCol="0" anchor="t">
            <a:normAutofit fontScale="92500" lnSpcReduction="10000"/>
          </a:bodyPr>
          <a:lstStyle/>
          <a:p>
            <a:pPr marL="457200" lvl="1" indent="0" algn="ctr">
              <a:buSzPts val="1000"/>
              <a:buNone/>
              <a:tabLst>
                <a:tab pos="914400" algn="l"/>
              </a:tabLst>
            </a:pPr>
            <a:r>
              <a:rPr lang="en-CA" sz="2600" b="1" dirty="0">
                <a:latin typeface="Calibri"/>
                <a:ea typeface="Times New Roman" panose="02020603050405020304" pitchFamily="18" charset="0"/>
                <a:cs typeface="Calibri"/>
              </a:rPr>
              <a:t>Fixed Price Remote Consultation Service for Employees and Employers with COVID-19 Employment Issues:</a:t>
            </a:r>
          </a:p>
          <a:p>
            <a:pPr marL="457200" lvl="1" indent="0" algn="ctr">
              <a:buSzPts val="1000"/>
              <a:buNone/>
              <a:tabLst>
                <a:tab pos="914400" algn="l"/>
              </a:tabLst>
            </a:pPr>
            <a:endParaRPr lang="en-CA" sz="2600" b="1" dirty="0">
              <a:latin typeface="Calibri"/>
              <a:ea typeface="Times New Roman" panose="02020603050405020304" pitchFamily="18" charset="0"/>
              <a:cs typeface="Calibri"/>
            </a:endParaRPr>
          </a:p>
          <a:p>
            <a:pPr marL="457200" lvl="1" indent="0" algn="ctr">
              <a:buSzPts val="1000"/>
              <a:buNone/>
              <a:tabLst>
                <a:tab pos="914400" algn="l"/>
              </a:tabLst>
            </a:pPr>
            <a:endParaRPr lang="en-CA" sz="1000" dirty="0">
              <a:latin typeface="Calibri" panose="020F0502020204030204" pitchFamily="34" charset="0"/>
              <a:ea typeface="Calibri" panose="020F0502020204030204" pitchFamily="34" charset="0"/>
              <a:cs typeface="Calibri"/>
            </a:endParaRPr>
          </a:p>
          <a:p>
            <a:pPr marL="457200" lvl="1" indent="0" algn="ctr">
              <a:buSzPts val="1000"/>
              <a:buNone/>
              <a:tabLst>
                <a:tab pos="914400" algn="l"/>
              </a:tabLst>
            </a:pPr>
            <a:r>
              <a:rPr lang="en-CA" dirty="0">
                <a:latin typeface="Calibri" panose="020F0502020204030204" pitchFamily="34" charset="0"/>
                <a:ea typeface="Calibri" panose="020F0502020204030204" pitchFamily="34" charset="0"/>
              </a:rPr>
              <a:t>30-minute consultation for employees are $199</a:t>
            </a:r>
          </a:p>
          <a:p>
            <a:pPr marL="457200" lvl="1" indent="0" algn="ctr">
              <a:buSzPts val="1000"/>
              <a:buNone/>
              <a:tabLst>
                <a:tab pos="914400" algn="l"/>
              </a:tabLst>
            </a:pPr>
            <a:r>
              <a:rPr lang="en-CA" dirty="0">
                <a:latin typeface="Calibri" panose="020F0502020204030204" pitchFamily="34" charset="0"/>
                <a:ea typeface="Calibri" panose="020F0502020204030204" pitchFamily="34" charset="0"/>
              </a:rPr>
              <a:t>1-hour consultation for employers are $399</a:t>
            </a:r>
          </a:p>
          <a:p>
            <a:pPr marL="457200" lvl="1" indent="0" algn="ctr">
              <a:buSzPts val="1000"/>
              <a:buNone/>
              <a:tabLst>
                <a:tab pos="914400" algn="l"/>
              </a:tabLst>
            </a:pPr>
            <a:endParaRPr lang="en-CA" dirty="0">
              <a:latin typeface="Calibri" panose="020F0502020204030204" pitchFamily="34" charset="0"/>
              <a:ea typeface="Calibri" panose="020F0502020204030204" pitchFamily="34" charset="0"/>
            </a:endParaRPr>
          </a:p>
          <a:p>
            <a:pPr marL="457200" lvl="1" indent="0" algn="ctr">
              <a:buSzPts val="1000"/>
              <a:buNone/>
              <a:tabLst>
                <a:tab pos="914400" algn="l"/>
              </a:tabLst>
            </a:pPr>
            <a:r>
              <a:rPr lang="en-CA" dirty="0">
                <a:latin typeface="Calibri" panose="020F0502020204030204" pitchFamily="34" charset="0"/>
                <a:ea typeface="Calibri" panose="020F0502020204030204" pitchFamily="34" charset="0"/>
              </a:rPr>
              <a:t>Please contact </a:t>
            </a:r>
            <a:r>
              <a:rPr lang="en-CA" b="1" dirty="0">
                <a:latin typeface="Calibri" panose="020F0502020204030204" pitchFamily="34" charset="0"/>
                <a:ea typeface="Calibri" panose="020F0502020204030204" pitchFamily="34" charset="0"/>
              </a:rPr>
              <a:t>Scott Chambers </a:t>
            </a:r>
            <a:r>
              <a:rPr lang="en-CA" dirty="0">
                <a:latin typeface="Calibri" panose="020F0502020204030204" pitchFamily="34" charset="0"/>
                <a:ea typeface="Calibri" panose="020F0502020204030204" pitchFamily="34" charset="0"/>
              </a:rPr>
              <a:t>at  </a:t>
            </a:r>
            <a:r>
              <a:rPr lang="en-CA" dirty="0">
                <a:latin typeface="Calibri" panose="020F0502020204030204" pitchFamily="34" charset="0"/>
                <a:ea typeface="Calibri" panose="020F0502020204030204" pitchFamily="34" charset="0"/>
                <a:hlinkClick r:id="rId3"/>
              </a:rPr>
              <a:t>schambers@doakshirreff.com</a:t>
            </a:r>
            <a:r>
              <a:rPr lang="en-CA" dirty="0">
                <a:latin typeface="Calibri" panose="020F0502020204030204" pitchFamily="34" charset="0"/>
                <a:ea typeface="Calibri" panose="020F0502020204030204" pitchFamily="34" charset="0"/>
              </a:rPr>
              <a:t> or 250-979-2527 or </a:t>
            </a:r>
          </a:p>
          <a:p>
            <a:pPr marL="457200" lvl="1" indent="0" algn="ctr">
              <a:buSzPts val="1000"/>
              <a:buNone/>
              <a:tabLst>
                <a:tab pos="914400" algn="l"/>
              </a:tabLst>
            </a:pPr>
            <a:r>
              <a:rPr lang="en-CA" b="1" dirty="0">
                <a:latin typeface="Calibri" panose="020F0502020204030204" pitchFamily="34" charset="0"/>
                <a:ea typeface="Calibri" panose="020F0502020204030204" pitchFamily="34" charset="0"/>
              </a:rPr>
              <a:t>Brooke Kohler </a:t>
            </a:r>
            <a:r>
              <a:rPr lang="en-CA" dirty="0">
                <a:latin typeface="Calibri" panose="020F0502020204030204" pitchFamily="34" charset="0"/>
                <a:ea typeface="Calibri" panose="020F0502020204030204" pitchFamily="34" charset="0"/>
              </a:rPr>
              <a:t>at </a:t>
            </a:r>
            <a:r>
              <a:rPr lang="en-CA" dirty="0">
                <a:latin typeface="Calibri" panose="020F0502020204030204" pitchFamily="34" charset="0"/>
                <a:ea typeface="Calibri" panose="020F0502020204030204" pitchFamily="34" charset="0"/>
                <a:hlinkClick r:id="rId4"/>
              </a:rPr>
              <a:t>bkohler@doakshirreff.com</a:t>
            </a:r>
            <a:r>
              <a:rPr lang="en-CA" dirty="0">
                <a:latin typeface="Calibri" panose="020F0502020204030204" pitchFamily="34" charset="0"/>
                <a:ea typeface="Calibri" panose="020F0502020204030204" pitchFamily="34" charset="0"/>
              </a:rPr>
              <a:t> or </a:t>
            </a:r>
          </a:p>
          <a:p>
            <a:pPr marL="457200" lvl="1" indent="0" algn="ctr">
              <a:buSzPts val="1000"/>
              <a:buNone/>
              <a:tabLst>
                <a:tab pos="914400" algn="l"/>
              </a:tabLst>
            </a:pPr>
            <a:r>
              <a:rPr lang="en-CA" dirty="0">
                <a:latin typeface="Calibri" panose="020F0502020204030204" pitchFamily="34" charset="0"/>
                <a:ea typeface="Calibri" panose="020F0502020204030204" pitchFamily="34" charset="0"/>
              </a:rPr>
              <a:t>250-979-2549 for more information.</a:t>
            </a:r>
          </a:p>
          <a:p>
            <a:pPr marL="457200" lvl="1" indent="0" algn="ctr">
              <a:buSzPts val="1000"/>
              <a:buNone/>
              <a:tabLst>
                <a:tab pos="914400" algn="l"/>
              </a:tabLst>
            </a:pPr>
            <a:endParaRPr lang="en-CA" b="1" dirty="0">
              <a:latin typeface="Calibri" panose="020F0502020204030204" pitchFamily="34" charset="0"/>
              <a:ea typeface="Calibri" panose="020F0502020204030204" pitchFamily="34" charset="0"/>
            </a:endParaRPr>
          </a:p>
          <a:p>
            <a:pPr marL="457200" lvl="1" indent="0" algn="ctr">
              <a:buSzPts val="1000"/>
              <a:buNone/>
              <a:tabLst>
                <a:tab pos="914400" algn="l"/>
              </a:tabLst>
            </a:pPr>
            <a:endParaRPr lang="en-CA" dirty="0">
              <a:latin typeface="Calibri" panose="020F0502020204030204" pitchFamily="34" charset="0"/>
              <a:ea typeface="Calibri" panose="020F0502020204030204" pitchFamily="34" charset="0"/>
            </a:endParaRPr>
          </a:p>
          <a:p>
            <a:pPr marL="457200" lvl="1" indent="0" algn="ctr">
              <a:buSzPts val="1000"/>
              <a:buNone/>
              <a:tabLst>
                <a:tab pos="914400" algn="l"/>
              </a:tabLst>
            </a:pPr>
            <a:endParaRPr lang="en-CA" dirty="0">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267320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1307"/>
            <a:ext cx="8001000" cy="808038"/>
          </a:xfrm>
        </p:spPr>
        <p:txBody>
          <a:bodyPr>
            <a:noAutofit/>
          </a:bodyPr>
          <a:lstStyle/>
          <a:p>
            <a:r>
              <a:rPr lang="en-CA" sz="3200" b="1" dirty="0">
                <a:solidFill>
                  <a:schemeClr val="tx2"/>
                </a:solidFill>
                <a:effectLst>
                  <a:outerShdw blurRad="50800" dist="38100" dir="18900000" algn="bl" rotWithShape="0">
                    <a:prstClr val="black">
                      <a:alpha val="40000"/>
                    </a:prstClr>
                  </a:outerShdw>
                </a:effectLst>
              </a:rPr>
              <a:t>Our Bi-Weekly Employment Law Lunch &amp; Learn Seminar Series is Continuing Online</a:t>
            </a:r>
            <a:endParaRPr lang="en-US" sz="32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5" name="Content Placeholder 2">
            <a:extLst>
              <a:ext uri="{FF2B5EF4-FFF2-40B4-BE49-F238E27FC236}">
                <a16:creationId xmlns:a16="http://schemas.microsoft.com/office/drawing/2014/main" id="{8DE3C223-A13F-4A37-97AE-94C56F2339C6}"/>
              </a:ext>
            </a:extLst>
          </p:cNvPr>
          <p:cNvSpPr txBox="1">
            <a:spLocks/>
          </p:cNvSpPr>
          <p:nvPr/>
        </p:nvSpPr>
        <p:spPr>
          <a:xfrm>
            <a:off x="838200" y="2204244"/>
            <a:ext cx="80010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BA54BC68-C032-4E9F-B83B-48F9AF1CCB6D}"/>
              </a:ext>
            </a:extLst>
          </p:cNvPr>
          <p:cNvSpPr>
            <a:spLocks noGrp="1"/>
          </p:cNvSpPr>
          <p:nvPr>
            <p:ph idx="1"/>
          </p:nvPr>
        </p:nvSpPr>
        <p:spPr>
          <a:xfrm>
            <a:off x="685800" y="1300957"/>
            <a:ext cx="8001000" cy="4871244"/>
          </a:xfrm>
        </p:spPr>
        <p:txBody>
          <a:bodyPr vert="horz" lIns="91440" tIns="45720" rIns="91440" bIns="45720" rtlCol="0" anchor="t">
            <a:normAutofit fontScale="62500" lnSpcReduction="20000"/>
          </a:bodyPr>
          <a:lstStyle/>
          <a:p>
            <a:pPr marL="0" indent="0" algn="ctr">
              <a:buNone/>
            </a:pPr>
            <a:r>
              <a:rPr lang="en-US" dirty="0"/>
              <a:t>For the past 2 years we have been offering FREE Employment Law Lunch &amp; Learn Seminars at our office on various employment law topics, including: </a:t>
            </a:r>
          </a:p>
          <a:p>
            <a:pPr marL="0" indent="0">
              <a:buNone/>
            </a:pPr>
            <a:endParaRPr lang="en-US" dirty="0">
              <a:cs typeface="Calibri"/>
            </a:endParaRPr>
          </a:p>
          <a:p>
            <a:pPr marL="914400" lvl="1" indent="-514350">
              <a:buFont typeface="+mj-lt"/>
              <a:buAutoNum type="arabicPeriod"/>
            </a:pPr>
            <a:r>
              <a:rPr lang="en-US" dirty="0"/>
              <a:t>The Employment Agreement;</a:t>
            </a:r>
            <a:endParaRPr lang="en-US">
              <a:cs typeface="Calibri"/>
            </a:endParaRPr>
          </a:p>
          <a:p>
            <a:pPr marL="914400" lvl="1" indent="-514350">
              <a:buFont typeface="+mj-lt"/>
              <a:buAutoNum type="arabicPeriod"/>
            </a:pPr>
            <a:r>
              <a:rPr lang="en-US" dirty="0"/>
              <a:t>Alcohol and Drug Policies for the Workplace;</a:t>
            </a:r>
            <a:endParaRPr lang="en-US">
              <a:cs typeface="Calibri"/>
            </a:endParaRPr>
          </a:p>
          <a:p>
            <a:pPr marL="914400" lvl="1" indent="-514350">
              <a:buFont typeface="+mj-lt"/>
              <a:buAutoNum type="arabicPeriod"/>
            </a:pPr>
            <a:r>
              <a:rPr lang="en-US" dirty="0"/>
              <a:t>Termination for Cause, Termination without Cause and Constructive Dismissals; </a:t>
            </a:r>
            <a:endParaRPr lang="en-US" dirty="0">
              <a:cs typeface="Calibri"/>
            </a:endParaRPr>
          </a:p>
          <a:p>
            <a:pPr marL="914400" lvl="1" indent="-514350">
              <a:buAutoNum type="arabicPeriod"/>
            </a:pPr>
            <a:r>
              <a:rPr lang="en-US" dirty="0"/>
              <a:t>Workplace Accommodation and the </a:t>
            </a:r>
            <a:r>
              <a:rPr lang="en-US" i="1" dirty="0"/>
              <a:t>Human Rights Code</a:t>
            </a:r>
            <a:r>
              <a:rPr lang="en-US" dirty="0"/>
              <a:t>; </a:t>
            </a:r>
            <a:endParaRPr lang="en-US">
              <a:cs typeface="Calibri"/>
            </a:endParaRPr>
          </a:p>
          <a:p>
            <a:pPr marL="914400" lvl="1" indent="-514350">
              <a:buFont typeface="+mj-lt"/>
              <a:buAutoNum type="arabicPeriod"/>
            </a:pPr>
            <a:r>
              <a:rPr lang="en-US" dirty="0"/>
              <a:t>Sexual &amp; Other Workplace Harassment; </a:t>
            </a:r>
            <a:endParaRPr lang="en-US">
              <a:cs typeface="Calibri"/>
            </a:endParaRPr>
          </a:p>
          <a:p>
            <a:pPr marL="914400" lvl="1" indent="-514350">
              <a:buFont typeface="+mj-lt"/>
              <a:buAutoNum type="arabicPeriod"/>
            </a:pPr>
            <a:r>
              <a:rPr lang="en-US" dirty="0"/>
              <a:t>Employee vs. Independent Contractor;</a:t>
            </a:r>
            <a:endParaRPr lang="en-US">
              <a:cs typeface="Calibri"/>
            </a:endParaRPr>
          </a:p>
          <a:p>
            <a:pPr marL="914400" lvl="1" indent="-514350">
              <a:buFont typeface="+mj-lt"/>
              <a:buAutoNum type="arabicPeriod"/>
            </a:pPr>
            <a:r>
              <a:rPr lang="en-US" dirty="0"/>
              <a:t>Seasonal Employees; and </a:t>
            </a:r>
            <a:endParaRPr lang="en-US">
              <a:cs typeface="Calibri"/>
            </a:endParaRPr>
          </a:p>
          <a:p>
            <a:pPr marL="914400" lvl="1" indent="-514350">
              <a:buFont typeface="+mj-lt"/>
              <a:buAutoNum type="arabicPeriod"/>
            </a:pPr>
            <a:r>
              <a:rPr lang="en-US" dirty="0"/>
              <a:t>Employee Theft &amp; Dishonesty.  </a:t>
            </a:r>
            <a:endParaRPr lang="en-US">
              <a:cs typeface="Calibri"/>
            </a:endParaRPr>
          </a:p>
          <a:p>
            <a:pPr marL="514350" indent="-514350" algn="ctr">
              <a:buFont typeface="+mj-lt"/>
              <a:buAutoNum type="arabicPeriod"/>
            </a:pPr>
            <a:endParaRPr lang="en-US" dirty="0"/>
          </a:p>
          <a:p>
            <a:pPr marL="0" indent="0" algn="ctr">
              <a:buNone/>
            </a:pPr>
            <a:r>
              <a:rPr lang="en-US" dirty="0"/>
              <a:t>We will be continuing to offer these seminars </a:t>
            </a:r>
            <a:r>
              <a:rPr lang="en-US" b="1" u="sng" dirty="0"/>
              <a:t>online</a:t>
            </a:r>
            <a:r>
              <a:rPr lang="en-US" dirty="0"/>
              <a:t> until the pandemic is over.  Registration is at: </a:t>
            </a:r>
            <a:r>
              <a:rPr lang="en-CA" dirty="0">
                <a:hlinkClick r:id="rId3"/>
              </a:rPr>
              <a:t>https://www.doakshirreff.com/speaker-series/</a:t>
            </a:r>
            <a:endParaRPr lang="en-CA" dirty="0"/>
          </a:p>
          <a:p>
            <a:pPr marL="0" indent="0" algn="ctr">
              <a:buNone/>
            </a:pPr>
            <a:endParaRPr lang="en-CA" dirty="0"/>
          </a:p>
          <a:p>
            <a:pPr marL="0" indent="0" algn="ctr">
              <a:buNone/>
            </a:pPr>
            <a:r>
              <a:rPr lang="en-CA" b="1" dirty="0"/>
              <a:t>These seminars are now CPHR accredited for annual CPD credits.</a:t>
            </a:r>
            <a:endParaRPr lang="en-US" b="1" dirty="0"/>
          </a:p>
        </p:txBody>
      </p:sp>
    </p:spTree>
    <p:extLst>
      <p:ext uri="{BB962C8B-B14F-4D97-AF65-F5344CB8AC3E}">
        <p14:creationId xmlns:p14="http://schemas.microsoft.com/office/powerpoint/2010/main" val="3001671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lesleymiller.ca/calendar/counsell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525000" cy="7010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85800" y="4495800"/>
            <a:ext cx="3124200" cy="1630363"/>
          </a:xfrm>
        </p:spPr>
        <p:txBody>
          <a:bodyPr>
            <a:normAutofit/>
          </a:bodyPr>
          <a:lstStyle/>
          <a:p>
            <a:pPr marL="0" indent="0">
              <a:buNone/>
            </a:pPr>
            <a:r>
              <a:rPr lang="en-US" sz="1000" dirty="0"/>
              <a:t>The information contained herein is of general nature and is not intended to address the circumstances of any particular individual or entity. Although we endeavor to provide accurate and timely information, there can be no guarantee that such information is accurate as of the date it is received or that it will continue be accurate in the future. No one should act on such information without appropriate professional advice after a thorough examination of the particular situation.</a:t>
            </a:r>
            <a:endParaRPr lang="en-CA" sz="1000" dirty="0"/>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769" y="1981200"/>
            <a:ext cx="3882831" cy="1231290"/>
          </a:xfrm>
          <a:prstGeom prst="rect">
            <a:avLst/>
          </a:prstGeom>
        </p:spPr>
      </p:pic>
    </p:spTree>
    <p:extLst>
      <p:ext uri="{BB962C8B-B14F-4D97-AF65-F5344CB8AC3E}">
        <p14:creationId xmlns:p14="http://schemas.microsoft.com/office/powerpoint/2010/main" val="341424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solidFill>
                <a:effectLst>
                  <a:outerShdw blurRad="50800" dist="38100" dir="18900000" algn="bl" rotWithShape="0">
                    <a:prstClr val="black">
                      <a:alpha val="40000"/>
                    </a:prstClr>
                  </a:outerShdw>
                </a:effectLst>
              </a:rPr>
              <a:t>C</a:t>
            </a:r>
            <a:r>
              <a:rPr lang="en-CA" b="1" dirty="0">
                <a:solidFill>
                  <a:schemeClr val="tx2"/>
                </a:solidFill>
                <a:effectLst>
                  <a:outerShdw blurRad="50800" dist="38100" dir="18900000" algn="bl" rotWithShape="0">
                    <a:prstClr val="black">
                      <a:alpha val="40000"/>
                    </a:prstClr>
                  </a:outerShdw>
                </a:effectLst>
              </a:rPr>
              <a:t>OVID-19 &amp; Employment Law</a:t>
            </a:r>
          </a:p>
        </p:txBody>
      </p:sp>
      <p:sp>
        <p:nvSpPr>
          <p:cNvPr id="3" name="Content Placeholder 2"/>
          <p:cNvSpPr>
            <a:spLocks noGrp="1"/>
          </p:cNvSpPr>
          <p:nvPr>
            <p:ph idx="1"/>
          </p:nvPr>
        </p:nvSpPr>
        <p:spPr>
          <a:xfrm>
            <a:off x="571500" y="1295400"/>
            <a:ext cx="8001000" cy="4525963"/>
          </a:xfrm>
        </p:spPr>
        <p:txBody>
          <a:bodyPr>
            <a:normAutofit fontScale="92500" lnSpcReduction="10000"/>
          </a:bodyPr>
          <a:lstStyle/>
          <a:p>
            <a:pPr marL="0" indent="0" algn="ctr">
              <a:buNone/>
            </a:pPr>
            <a:endParaRPr lang="en-US" b="1" u="sng" dirty="0"/>
          </a:p>
          <a:p>
            <a:pPr marL="0" indent="0" algn="ctr">
              <a:buNone/>
            </a:pPr>
            <a:r>
              <a:rPr lang="en-CA" b="1" u="sng" dirty="0"/>
              <a:t>Technical Details:</a:t>
            </a:r>
          </a:p>
          <a:p>
            <a:pPr marL="0" indent="0" algn="ctr">
              <a:buNone/>
            </a:pPr>
            <a:r>
              <a:rPr lang="en-CA" dirty="0"/>
              <a:t>All attendees are muted and not visible through their webcams to others in the webinar.</a:t>
            </a:r>
          </a:p>
          <a:p>
            <a:pPr marL="0" indent="0" algn="ctr">
              <a:buNone/>
            </a:pPr>
            <a:r>
              <a:rPr lang="en-CA" b="1" u="sng" dirty="0"/>
              <a:t>Questions:</a:t>
            </a:r>
          </a:p>
          <a:p>
            <a:pPr marL="0" indent="0" algn="ctr">
              <a:buNone/>
            </a:pPr>
            <a:r>
              <a:rPr lang="en-CA" dirty="0"/>
              <a:t>Please type any questions that you may have in the zoom chat feature and Doak Shirreff employment lawyers, </a:t>
            </a:r>
            <a:r>
              <a:rPr lang="en-CA" b="1" dirty="0"/>
              <a:t>Jonathan Arkle </a:t>
            </a:r>
            <a:r>
              <a:rPr lang="en-CA" dirty="0"/>
              <a:t>and </a:t>
            </a:r>
            <a:r>
              <a:rPr lang="en-CA" b="1" dirty="0"/>
              <a:t>Nikita Gush</a:t>
            </a:r>
            <a:r>
              <a:rPr lang="en-CA" dirty="0"/>
              <a:t>, will be answering questions live.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219" y="6019800"/>
            <a:ext cx="2286000" cy="724917"/>
          </a:xfrm>
          <a:prstGeom prst="rect">
            <a:avLst/>
          </a:prstGeom>
        </p:spPr>
      </p:pic>
    </p:spTree>
    <p:extLst>
      <p:ext uri="{BB962C8B-B14F-4D97-AF65-F5344CB8AC3E}">
        <p14:creationId xmlns:p14="http://schemas.microsoft.com/office/powerpoint/2010/main" val="426140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effectLst>
                  <a:outerShdw blurRad="50800" dist="38100" dir="18900000" algn="bl" rotWithShape="0">
                    <a:prstClr val="black">
                      <a:alpha val="40000"/>
                    </a:prstClr>
                  </a:outerShdw>
                </a:effectLst>
              </a:rPr>
              <a:t>The Outline for Today’s Webinar</a:t>
            </a:r>
            <a:endParaRPr lang="en-CA" b="1" dirty="0">
              <a:solidFill>
                <a:schemeClr val="tx2"/>
              </a:solidFill>
              <a:effectLst>
                <a:outerShdw blurRad="50800" dist="38100" dir="18900000" algn="bl" rotWithShape="0">
                  <a:prstClr val="black">
                    <a:alpha val="40000"/>
                  </a:prstClr>
                </a:outerShdw>
              </a:effectLst>
            </a:endParaRPr>
          </a:p>
        </p:txBody>
      </p:sp>
      <p:sp>
        <p:nvSpPr>
          <p:cNvPr id="3" name="Content Placeholder 2"/>
          <p:cNvSpPr>
            <a:spLocks noGrp="1"/>
          </p:cNvSpPr>
          <p:nvPr>
            <p:ph idx="1"/>
          </p:nvPr>
        </p:nvSpPr>
        <p:spPr>
          <a:xfrm>
            <a:off x="685800" y="1295400"/>
            <a:ext cx="8001000" cy="4724400"/>
          </a:xfrm>
        </p:spPr>
        <p:txBody>
          <a:bodyPr>
            <a:normAutofit fontScale="62500" lnSpcReduction="20000"/>
          </a:bodyPr>
          <a:lstStyle/>
          <a:p>
            <a:pPr marL="0" indent="0" algn="ctr">
              <a:buNone/>
            </a:pPr>
            <a:r>
              <a:rPr lang="en-CA" sz="2900" b="1" u="sng" dirty="0"/>
              <a:t>Part A - The Basics of Employment Law</a:t>
            </a:r>
          </a:p>
          <a:p>
            <a:pPr marL="971550" lvl="1" indent="-514350">
              <a:buFont typeface="+mj-lt"/>
              <a:buAutoNum type="arabicPeriod"/>
            </a:pPr>
            <a:r>
              <a:rPr lang="en-CA" sz="2300" dirty="0"/>
              <a:t>The Basics of Employment Agreements;</a:t>
            </a:r>
          </a:p>
          <a:p>
            <a:pPr marL="971550" lvl="1" indent="-514350">
              <a:buFont typeface="+mj-lt"/>
              <a:buAutoNum type="arabicPeriod"/>
            </a:pPr>
            <a:r>
              <a:rPr lang="en-CA" sz="2300" dirty="0"/>
              <a:t>How the </a:t>
            </a:r>
            <a:r>
              <a:rPr lang="en-CA" sz="2300" i="1" dirty="0"/>
              <a:t>Employment Standards Act </a:t>
            </a:r>
            <a:r>
              <a:rPr lang="en-CA" sz="2300" dirty="0"/>
              <a:t>deals with Lay Offs;</a:t>
            </a:r>
          </a:p>
          <a:p>
            <a:pPr marL="971550" lvl="1" indent="-514350">
              <a:buFont typeface="+mj-lt"/>
              <a:buAutoNum type="arabicPeriod"/>
            </a:pPr>
            <a:r>
              <a:rPr lang="en-CA" sz="2300" dirty="0"/>
              <a:t>How the </a:t>
            </a:r>
            <a:r>
              <a:rPr lang="en-CA" sz="2300" i="1" dirty="0"/>
              <a:t>Employment Standards Act </a:t>
            </a:r>
            <a:r>
              <a:rPr lang="en-CA" sz="2300" dirty="0"/>
              <a:t>deals with Termination;</a:t>
            </a:r>
          </a:p>
          <a:p>
            <a:pPr marL="971550" lvl="1" indent="-514350">
              <a:buFont typeface="+mj-lt"/>
              <a:buAutoNum type="arabicPeriod"/>
            </a:pPr>
            <a:r>
              <a:rPr lang="en-CA" sz="2300" dirty="0"/>
              <a:t>How the Courts deal with Termination beyond the </a:t>
            </a:r>
            <a:r>
              <a:rPr lang="en-CA" sz="2300" i="1" dirty="0"/>
              <a:t>Employment Standards Act</a:t>
            </a:r>
            <a:r>
              <a:rPr lang="en-CA" sz="2300" dirty="0"/>
              <a:t>;</a:t>
            </a:r>
          </a:p>
          <a:p>
            <a:pPr marL="914400" lvl="1" indent="-457200">
              <a:buFont typeface="+mj-lt"/>
              <a:buAutoNum type="arabicPeriod"/>
            </a:pPr>
            <a:endParaRPr lang="en-CA" sz="2300" dirty="0"/>
          </a:p>
          <a:p>
            <a:pPr marL="0" indent="0" algn="ctr">
              <a:buNone/>
            </a:pPr>
            <a:r>
              <a:rPr lang="en-CA" sz="2900" b="1" u="sng" dirty="0"/>
              <a:t>Part B - COVID-19 Changes to the BC </a:t>
            </a:r>
            <a:r>
              <a:rPr lang="en-CA" sz="2900" b="1" i="1" u="sng" dirty="0"/>
              <a:t>Employment Standards Act</a:t>
            </a:r>
          </a:p>
          <a:p>
            <a:pPr marL="971550" lvl="1" indent="-514350">
              <a:buFont typeface="+mj-lt"/>
              <a:buAutoNum type="arabicPeriod"/>
            </a:pPr>
            <a:r>
              <a:rPr lang="en-CA" sz="2300" dirty="0"/>
              <a:t>How Lay Offs normally operate under the ESA;</a:t>
            </a:r>
          </a:p>
          <a:p>
            <a:pPr marL="971550" lvl="1" indent="-514350">
              <a:buFont typeface="+mj-lt"/>
              <a:buAutoNum type="arabicPeriod"/>
            </a:pPr>
            <a:r>
              <a:rPr lang="en-CA" sz="2300" dirty="0"/>
              <a:t>New Protected Leaves under the ESA;</a:t>
            </a:r>
          </a:p>
          <a:p>
            <a:pPr marL="457200" lvl="1" indent="0" algn="ctr">
              <a:buNone/>
            </a:pPr>
            <a:endParaRPr lang="en-CA" sz="2300" b="1" u="sng" dirty="0"/>
          </a:p>
          <a:p>
            <a:pPr marL="0" indent="0" algn="ctr">
              <a:buNone/>
            </a:pPr>
            <a:r>
              <a:rPr lang="en-CA" sz="2900" b="1" u="sng" dirty="0"/>
              <a:t>Part C - COVID-19 Changes to the </a:t>
            </a:r>
            <a:r>
              <a:rPr lang="en-CA" sz="2900" b="1" i="1" u="sng" dirty="0"/>
              <a:t>Employment Insurance Act </a:t>
            </a:r>
            <a:r>
              <a:rPr lang="en-CA" sz="2900" b="1" u="sng" dirty="0"/>
              <a:t>&amp; New Benefits Available</a:t>
            </a:r>
          </a:p>
          <a:p>
            <a:pPr marL="857250" lvl="1" indent="-457200">
              <a:buFont typeface="+mj-lt"/>
              <a:buAutoNum type="arabicPeriod"/>
            </a:pPr>
            <a:r>
              <a:rPr lang="en-CA" sz="2300" dirty="0"/>
              <a:t> Changes to the federal </a:t>
            </a:r>
            <a:r>
              <a:rPr lang="en-CA" sz="2300" i="1" dirty="0"/>
              <a:t>Employment Insurance Act</a:t>
            </a:r>
            <a:r>
              <a:rPr lang="en-CA" sz="2300" dirty="0"/>
              <a:t>;</a:t>
            </a:r>
          </a:p>
          <a:p>
            <a:pPr marL="914400" lvl="1" indent="-514350">
              <a:buFont typeface="+mj-lt"/>
              <a:buAutoNum type="arabicPeriod"/>
            </a:pPr>
            <a:r>
              <a:rPr lang="en-CA" sz="2300" dirty="0"/>
              <a:t>New federal Benefits Programs available as a result of COVID-19;</a:t>
            </a:r>
          </a:p>
          <a:p>
            <a:pPr marL="914400" lvl="1" indent="-457200">
              <a:buFont typeface="+mj-lt"/>
              <a:buAutoNum type="arabicPeriod"/>
            </a:pPr>
            <a:endParaRPr lang="en-CA" sz="2400" dirty="0"/>
          </a:p>
          <a:p>
            <a:pPr marL="0" indent="0" algn="ctr">
              <a:buNone/>
            </a:pPr>
            <a:r>
              <a:rPr lang="en-CA" sz="2900" b="1" u="sng" dirty="0"/>
              <a:t>Part D – Federal Assistance Available to Employers &amp; Small Businesses</a:t>
            </a:r>
            <a:endParaRPr lang="en-CA" sz="2900" dirty="0"/>
          </a:p>
          <a:p>
            <a:pPr marL="914400" lvl="1" indent="-514350">
              <a:buAutoNum type="arabicPeriod"/>
            </a:pPr>
            <a:r>
              <a:rPr lang="en-CA" sz="2200" dirty="0"/>
              <a:t>Existing programs to assist Employers to avoid layoffs;</a:t>
            </a:r>
          </a:p>
          <a:p>
            <a:pPr marL="914400" lvl="1" indent="-514350">
              <a:buAutoNum type="arabicPeriod"/>
            </a:pPr>
            <a:r>
              <a:rPr lang="en-CA" sz="2200" dirty="0"/>
              <a:t>Small Business Wage Subsidies;</a:t>
            </a:r>
          </a:p>
          <a:p>
            <a:pPr marL="914400" lvl="1" indent="-514350">
              <a:buAutoNum type="arabicPeriod"/>
            </a:pPr>
            <a:r>
              <a:rPr lang="en-CA" sz="2200" dirty="0"/>
              <a:t>Business Credit Availability Program.</a:t>
            </a:r>
          </a:p>
          <a:p>
            <a:pPr marL="0" indent="0" algn="ctr">
              <a:buNone/>
            </a:pPr>
            <a:endParaRPr lang="en-CA" sz="2800" dirty="0"/>
          </a:p>
          <a:p>
            <a:pPr marL="514350" indent="-514350" algn="ctr">
              <a:buAutoNum type="arabicPeriod"/>
            </a:pPr>
            <a:endParaRPr lang="en-CA" sz="2800" dirty="0"/>
          </a:p>
          <a:p>
            <a:pPr marL="514350" indent="-514350" algn="ctr">
              <a:buAutoNum type="arabicPeriod"/>
            </a:pP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3611765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The Basics of Employment Law</a:t>
            </a:r>
            <a:endParaRPr lang="en-CA" dirty="0"/>
          </a:p>
        </p:txBody>
      </p:sp>
      <p:sp>
        <p:nvSpPr>
          <p:cNvPr id="3" name="Content Placeholder 2"/>
          <p:cNvSpPr>
            <a:spLocks noGrp="1"/>
          </p:cNvSpPr>
          <p:nvPr>
            <p:ph idx="1"/>
          </p:nvPr>
        </p:nvSpPr>
        <p:spPr>
          <a:xfrm>
            <a:off x="685800" y="1371600"/>
            <a:ext cx="8001000" cy="4525963"/>
          </a:xfrm>
        </p:spPr>
        <p:txBody>
          <a:bodyPr vert="horz" lIns="91440" tIns="45720" rIns="91440" bIns="45720" rtlCol="0" anchor="t">
            <a:normAutofit fontScale="85000" lnSpcReduction="10000"/>
          </a:bodyPr>
          <a:lstStyle/>
          <a:p>
            <a:pPr marL="0" indent="0" algn="ctr">
              <a:buNone/>
            </a:pPr>
            <a:r>
              <a:rPr lang="en-US" dirty="0"/>
              <a:t>Surprisingly, very few employees have written Employment Agreements.  If they do, they are often not legally enforceable. </a:t>
            </a:r>
          </a:p>
          <a:p>
            <a:pPr marL="0" indent="0" algn="ctr">
              <a:buNone/>
            </a:pPr>
            <a:endParaRPr lang="en-US" dirty="0"/>
          </a:p>
          <a:p>
            <a:pPr marL="0" indent="0" algn="ctr">
              <a:buNone/>
            </a:pPr>
            <a:r>
              <a:rPr lang="en-US" dirty="0"/>
              <a:t>There is no legal requirement for a written Employment Agreement, but it is </a:t>
            </a:r>
            <a:r>
              <a:rPr lang="en-US" u="sng" dirty="0"/>
              <a:t>highly recommended </a:t>
            </a:r>
            <a:r>
              <a:rPr lang="en-US" dirty="0"/>
              <a:t>to reduce risk and financial liability to employers during termination. </a:t>
            </a:r>
            <a:endParaRPr lang="en-US" dirty="0">
              <a:cs typeface="Calibri"/>
            </a:endParaRPr>
          </a:p>
          <a:p>
            <a:pPr marL="0" indent="0" algn="ctr">
              <a:buNone/>
            </a:pPr>
            <a:endParaRPr lang="en-US" dirty="0"/>
          </a:p>
          <a:p>
            <a:pPr marL="0" indent="0" algn="ctr">
              <a:buNone/>
            </a:pPr>
            <a:r>
              <a:rPr lang="en-US" dirty="0"/>
              <a:t>Employment Agreements generally protect the Employer, not the Employee. The Employee is protected by the </a:t>
            </a:r>
            <a:r>
              <a:rPr lang="en-US" i="1" dirty="0"/>
              <a:t>Employment Standards Act</a:t>
            </a:r>
            <a:r>
              <a:rPr lang="en-US" dirty="0"/>
              <a:t> and the common law.</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308897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The Basics of Employment Law</a:t>
            </a:r>
            <a:endParaRPr lang="en-US" dirty="0"/>
          </a:p>
        </p:txBody>
      </p:sp>
      <p:sp>
        <p:nvSpPr>
          <p:cNvPr id="3" name="Content Placeholder 2"/>
          <p:cNvSpPr>
            <a:spLocks noGrp="1"/>
          </p:cNvSpPr>
          <p:nvPr>
            <p:ph idx="1"/>
          </p:nvPr>
        </p:nvSpPr>
        <p:spPr>
          <a:xfrm>
            <a:off x="571500" y="1295400"/>
            <a:ext cx="8001000" cy="4525963"/>
          </a:xfrm>
        </p:spPr>
        <p:txBody>
          <a:bodyPr vert="horz" lIns="91440" tIns="45720" rIns="91440" bIns="45720" rtlCol="0" anchor="t">
            <a:normAutofit fontScale="70000" lnSpcReduction="20000"/>
          </a:bodyPr>
          <a:lstStyle/>
          <a:p>
            <a:pPr marL="0" indent="0" algn="ctr">
              <a:buNone/>
            </a:pPr>
            <a:r>
              <a:rPr lang="en-US" dirty="0"/>
              <a:t>A written Employment Agreement outlines the basic terms of the employment relationship, including:</a:t>
            </a:r>
          </a:p>
          <a:p>
            <a:pPr marL="0" indent="0" algn="ctr">
              <a:buNone/>
            </a:pPr>
            <a:endParaRPr lang="en-US" dirty="0"/>
          </a:p>
          <a:p>
            <a:pPr lvl="2"/>
            <a:r>
              <a:rPr lang="en-US" dirty="0"/>
              <a:t>A brief </a:t>
            </a:r>
            <a:r>
              <a:rPr lang="en-US" b="1" dirty="0"/>
              <a:t>job description </a:t>
            </a:r>
            <a:r>
              <a:rPr lang="en-US" dirty="0"/>
              <a:t>– including roles and responsibilities;</a:t>
            </a:r>
          </a:p>
          <a:p>
            <a:pPr lvl="2"/>
            <a:r>
              <a:rPr lang="en-US" dirty="0"/>
              <a:t>The</a:t>
            </a:r>
            <a:r>
              <a:rPr lang="en-US" b="1" dirty="0"/>
              <a:t> duration</a:t>
            </a:r>
            <a:r>
              <a:rPr lang="en-US" dirty="0"/>
              <a:t> or </a:t>
            </a:r>
            <a:r>
              <a:rPr lang="en-US" b="1" dirty="0"/>
              <a:t>term</a:t>
            </a:r>
            <a:r>
              <a:rPr lang="en-US" dirty="0"/>
              <a:t> of the employment (if applicable);</a:t>
            </a:r>
          </a:p>
          <a:p>
            <a:pPr lvl="2"/>
            <a:r>
              <a:rPr lang="en-US" b="1" dirty="0"/>
              <a:t>Compensation</a:t>
            </a:r>
            <a:r>
              <a:rPr lang="en-US" dirty="0"/>
              <a:t>;</a:t>
            </a:r>
          </a:p>
          <a:p>
            <a:pPr lvl="2"/>
            <a:r>
              <a:rPr lang="en-US" b="1" dirty="0"/>
              <a:t>Benefits</a:t>
            </a:r>
            <a:r>
              <a:rPr lang="en-US" dirty="0"/>
              <a:t> provided including health, dental, vacations, etc.; and</a:t>
            </a:r>
          </a:p>
          <a:p>
            <a:pPr lvl="2"/>
            <a:r>
              <a:rPr lang="en-US" b="1" dirty="0"/>
              <a:t>MOST IMPORTANTLY - Termination</a:t>
            </a:r>
            <a:r>
              <a:rPr lang="en-US" dirty="0"/>
              <a:t> and </a:t>
            </a:r>
            <a:r>
              <a:rPr lang="en-US" b="1" dirty="0"/>
              <a:t>resignation</a:t>
            </a:r>
            <a:r>
              <a:rPr lang="en-US" dirty="0"/>
              <a:t> clauses;</a:t>
            </a:r>
          </a:p>
          <a:p>
            <a:pPr lvl="2"/>
            <a:r>
              <a:rPr lang="en-US" i="1" u="sng" dirty="0"/>
              <a:t>AND</a:t>
            </a:r>
            <a:r>
              <a:rPr lang="en-US" dirty="0"/>
              <a:t>, perhaps now, </a:t>
            </a:r>
            <a:r>
              <a:rPr lang="en-US" b="1" dirty="0"/>
              <a:t>Lay Off clauses </a:t>
            </a:r>
            <a:r>
              <a:rPr lang="en-US" dirty="0"/>
              <a:t>for unforeseen events, like pandemics (which will be discussed in greater detail later).</a:t>
            </a:r>
            <a:endParaRPr lang="en-US">
              <a:cs typeface="Calibri"/>
            </a:endParaRPr>
          </a:p>
          <a:p>
            <a:pPr marL="0" indent="0" algn="ctr">
              <a:buNone/>
            </a:pPr>
            <a:endParaRPr lang="en-US" dirty="0"/>
          </a:p>
          <a:p>
            <a:pPr marL="0" indent="0" algn="ctr">
              <a:buNone/>
            </a:pPr>
            <a:r>
              <a:rPr lang="en-US" dirty="0"/>
              <a:t>An Employer cannot contract out of applicable Employment legislation. For the Employment Agreement to be valid and binding, it </a:t>
            </a:r>
            <a:r>
              <a:rPr lang="en-US" u="sng" dirty="0"/>
              <a:t>must comply with the </a:t>
            </a:r>
            <a:r>
              <a:rPr lang="en-US" i="1" u="sng" dirty="0"/>
              <a:t>Employment Standards Act</a:t>
            </a:r>
            <a:r>
              <a:rPr lang="en-US" i="1" dirty="0"/>
              <a:t> </a:t>
            </a:r>
            <a:r>
              <a:rPr lang="en-US" dirty="0"/>
              <a:t>and any other applicable legislation, including the </a:t>
            </a:r>
            <a:r>
              <a:rPr lang="en-US" i="1" dirty="0"/>
              <a:t>Human Rights Code </a:t>
            </a:r>
            <a:r>
              <a:rPr lang="en-US" dirty="0"/>
              <a:t>and</a:t>
            </a:r>
            <a:r>
              <a:rPr lang="en-US" i="1" dirty="0"/>
              <a:t> Occupational Health and Safety </a:t>
            </a:r>
            <a:r>
              <a:rPr lang="en-US" dirty="0"/>
              <a:t>Regulations.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404369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The Basics of Employment Law</a:t>
            </a:r>
            <a:endParaRPr lang="en-US" dirty="0"/>
          </a:p>
        </p:txBody>
      </p:sp>
      <p:sp>
        <p:nvSpPr>
          <p:cNvPr id="3" name="Content Placeholder 2"/>
          <p:cNvSpPr>
            <a:spLocks noGrp="1"/>
          </p:cNvSpPr>
          <p:nvPr>
            <p:ph idx="1"/>
          </p:nvPr>
        </p:nvSpPr>
        <p:spPr>
          <a:xfrm>
            <a:off x="685800" y="1371600"/>
            <a:ext cx="8001000" cy="4754563"/>
          </a:xfrm>
        </p:spPr>
        <p:txBody>
          <a:bodyPr>
            <a:normAutofit fontScale="62500" lnSpcReduction="20000"/>
          </a:bodyPr>
          <a:lstStyle/>
          <a:p>
            <a:pPr marL="0" indent="0" algn="ctr">
              <a:buNone/>
            </a:pPr>
            <a:r>
              <a:rPr lang="en-US" u="sng" dirty="0"/>
              <a:t>Every</a:t>
            </a:r>
            <a:r>
              <a:rPr lang="en-US" dirty="0"/>
              <a:t> Employment Agreement should, </a:t>
            </a:r>
            <a:r>
              <a:rPr lang="en-US" i="1" dirty="0"/>
              <a:t>at a minimum</a:t>
            </a:r>
            <a:r>
              <a:rPr lang="en-US" dirty="0"/>
              <a:t>, include a legally enforceable </a:t>
            </a:r>
            <a:r>
              <a:rPr lang="en-US" b="1" dirty="0"/>
              <a:t>termination clause</a:t>
            </a:r>
            <a:r>
              <a:rPr lang="en-US" dirty="0"/>
              <a:t>.  The termination clause should explain the different legal obligations in the event of termination </a:t>
            </a:r>
            <a:r>
              <a:rPr lang="en-US" b="1" i="1" dirty="0"/>
              <a:t>for cause </a:t>
            </a:r>
            <a:r>
              <a:rPr lang="en-US" dirty="0"/>
              <a:t>or termination </a:t>
            </a:r>
            <a:r>
              <a:rPr lang="en-US" b="1" i="1" dirty="0"/>
              <a:t>without cause</a:t>
            </a:r>
            <a:r>
              <a:rPr lang="en-US" dirty="0"/>
              <a:t>.</a:t>
            </a:r>
          </a:p>
          <a:p>
            <a:pPr marL="0" indent="0" algn="ctr">
              <a:buNone/>
            </a:pPr>
            <a:endParaRPr lang="en-US" dirty="0"/>
          </a:p>
          <a:p>
            <a:pPr marL="0" indent="0" algn="ctr">
              <a:buNone/>
            </a:pPr>
            <a:r>
              <a:rPr lang="en-US" dirty="0"/>
              <a:t>If an employee is terminated </a:t>
            </a:r>
            <a:r>
              <a:rPr lang="en-US" i="1" dirty="0"/>
              <a:t>for cause</a:t>
            </a:r>
            <a:r>
              <a:rPr lang="en-US" dirty="0"/>
              <a:t>, then </a:t>
            </a:r>
            <a:r>
              <a:rPr lang="en-US" u="sng" dirty="0"/>
              <a:t>no notice </a:t>
            </a:r>
            <a:r>
              <a:rPr lang="en-US" dirty="0"/>
              <a:t>is required under the </a:t>
            </a:r>
            <a:r>
              <a:rPr lang="en-US" i="1" dirty="0"/>
              <a:t>Employment Standards Act </a:t>
            </a:r>
            <a:r>
              <a:rPr lang="en-US" dirty="0"/>
              <a:t>or at common law.  </a:t>
            </a:r>
            <a:r>
              <a:rPr lang="en-US" i="1" dirty="0"/>
              <a:t>Cause</a:t>
            </a:r>
            <a:r>
              <a:rPr lang="en-US" dirty="0"/>
              <a:t> is not necessarily a defined term, but includes job abandonment, gross insubordination, theft from the employer, workplace violence and intoxication from drugs or alcohol at work.  </a:t>
            </a:r>
            <a:r>
              <a:rPr lang="en-US" u="sng" dirty="0"/>
              <a:t>Performance issues are rarely just cause for termination.</a:t>
            </a:r>
          </a:p>
          <a:p>
            <a:pPr marL="0" indent="0" algn="ctr">
              <a:buNone/>
            </a:pPr>
            <a:endParaRPr lang="en-US" dirty="0"/>
          </a:p>
          <a:p>
            <a:pPr marL="0" indent="0" algn="ctr">
              <a:buNone/>
            </a:pPr>
            <a:r>
              <a:rPr lang="en-US" dirty="0"/>
              <a:t>If an employee is terminated </a:t>
            </a:r>
            <a:r>
              <a:rPr lang="en-US" i="1" dirty="0"/>
              <a:t>without cause</a:t>
            </a:r>
            <a:r>
              <a:rPr lang="en-US" dirty="0"/>
              <a:t>, then they are entitled to the minimum notice requirements under the </a:t>
            </a:r>
            <a:r>
              <a:rPr lang="en-US" i="1" dirty="0"/>
              <a:t>Employment Standards Act </a:t>
            </a:r>
            <a:r>
              <a:rPr lang="en-US" u="sng" dirty="0"/>
              <a:t>and</a:t>
            </a:r>
            <a:r>
              <a:rPr lang="en-US" dirty="0"/>
              <a:t> additional severance or termination pay entitlements under the common law unless they have an Employment Agreement limiting the amounts payable on termination.  The common law is the court decisions determining notice requirements on termination beyond the </a:t>
            </a:r>
            <a:r>
              <a:rPr lang="en-US" i="1" dirty="0"/>
              <a:t>Employment Standards Act</a:t>
            </a:r>
            <a:r>
              <a:rPr lang="en-US"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Tree>
    <p:extLst>
      <p:ext uri="{BB962C8B-B14F-4D97-AF65-F5344CB8AC3E}">
        <p14:creationId xmlns:p14="http://schemas.microsoft.com/office/powerpoint/2010/main" val="1564095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2"/>
                </a:solidFill>
                <a:effectLst>
                  <a:outerShdw blurRad="50800" dist="38100" dir="18900000" algn="bl" rotWithShape="0">
                    <a:prstClr val="black">
                      <a:alpha val="40000"/>
                    </a:prstClr>
                  </a:outerShdw>
                </a:effectLst>
              </a:rPr>
              <a:t>The Basics of Employment Law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5445615"/>
              </p:ext>
            </p:extLst>
          </p:nvPr>
        </p:nvGraphicFramePr>
        <p:xfrm>
          <a:off x="1600200" y="2057400"/>
          <a:ext cx="6096000" cy="37084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solidFill>
                            <a:schemeClr val="tx1"/>
                          </a:solidFill>
                        </a:rPr>
                        <a:t>Length</a:t>
                      </a:r>
                      <a:r>
                        <a:rPr lang="en-US" baseline="0" dirty="0">
                          <a:solidFill>
                            <a:schemeClr val="tx1"/>
                          </a:solidFill>
                        </a:rPr>
                        <a:t> of Consecutive Service</a:t>
                      </a:r>
                      <a:endParaRPr lang="en-US" dirty="0">
                        <a:solidFill>
                          <a:schemeClr val="tx1"/>
                        </a:solidFill>
                      </a:endParaRPr>
                    </a:p>
                  </a:txBody>
                  <a:tcPr>
                    <a:solidFill>
                      <a:schemeClr val="accent6"/>
                    </a:solidFill>
                  </a:tcPr>
                </a:tc>
                <a:tc>
                  <a:txBody>
                    <a:bodyPr/>
                    <a:lstStyle/>
                    <a:p>
                      <a:pPr algn="ctr"/>
                      <a:r>
                        <a:rPr lang="en-US" dirty="0">
                          <a:solidFill>
                            <a:schemeClr val="tx1"/>
                          </a:solidFill>
                        </a:rPr>
                        <a:t>Notice Required under </a:t>
                      </a:r>
                      <a:r>
                        <a:rPr lang="en-US" i="1" dirty="0">
                          <a:solidFill>
                            <a:schemeClr val="tx1"/>
                          </a:solidFill>
                        </a:rPr>
                        <a:t>ESA</a:t>
                      </a:r>
                    </a:p>
                  </a:txBody>
                  <a:tcPr>
                    <a:solidFill>
                      <a:schemeClr val="accent6"/>
                    </a:solidFill>
                  </a:tcPr>
                </a:tc>
                <a:extLst>
                  <a:ext uri="{0D108BD9-81ED-4DB2-BD59-A6C34878D82A}">
                    <a16:rowId xmlns:a16="http://schemas.microsoft.com/office/drawing/2014/main" val="10000"/>
                  </a:ext>
                </a:extLst>
              </a:tr>
              <a:tr h="370840">
                <a:tc>
                  <a:txBody>
                    <a:bodyPr/>
                    <a:lstStyle/>
                    <a:p>
                      <a:pPr algn="ctr"/>
                      <a:r>
                        <a:rPr lang="en-US" dirty="0"/>
                        <a:t>Zero to 3 months</a:t>
                      </a:r>
                    </a:p>
                  </a:txBody>
                  <a:tcPr/>
                </a:tc>
                <a:tc>
                  <a:txBody>
                    <a:bodyPr/>
                    <a:lstStyle/>
                    <a:p>
                      <a:pPr algn="ctr"/>
                      <a:r>
                        <a:rPr lang="en-US" baseline="0" dirty="0"/>
                        <a:t>no notice required</a:t>
                      </a:r>
                      <a:endParaRPr lang="en-US" dirty="0"/>
                    </a:p>
                  </a:txBody>
                  <a:tcPr/>
                </a:tc>
                <a:extLst>
                  <a:ext uri="{0D108BD9-81ED-4DB2-BD59-A6C34878D82A}">
                    <a16:rowId xmlns:a16="http://schemas.microsoft.com/office/drawing/2014/main" val="10001"/>
                  </a:ext>
                </a:extLst>
              </a:tr>
              <a:tr h="370840">
                <a:tc>
                  <a:txBody>
                    <a:bodyPr/>
                    <a:lstStyle/>
                    <a:p>
                      <a:pPr algn="ctr"/>
                      <a:r>
                        <a:rPr lang="en-US" dirty="0"/>
                        <a:t>3 months to 1 year</a:t>
                      </a:r>
                    </a:p>
                  </a:txBody>
                  <a:tcPr/>
                </a:tc>
                <a:tc>
                  <a:txBody>
                    <a:bodyPr/>
                    <a:lstStyle/>
                    <a:p>
                      <a:pPr algn="ctr"/>
                      <a:r>
                        <a:rPr lang="en-US" dirty="0"/>
                        <a:t>1 week</a:t>
                      </a:r>
                    </a:p>
                  </a:txBody>
                  <a:tcPr/>
                </a:tc>
                <a:extLst>
                  <a:ext uri="{0D108BD9-81ED-4DB2-BD59-A6C34878D82A}">
                    <a16:rowId xmlns:a16="http://schemas.microsoft.com/office/drawing/2014/main" val="10002"/>
                  </a:ext>
                </a:extLst>
              </a:tr>
              <a:tr h="370840">
                <a:tc>
                  <a:txBody>
                    <a:bodyPr/>
                    <a:lstStyle/>
                    <a:p>
                      <a:pPr algn="ctr"/>
                      <a:r>
                        <a:rPr lang="en-US" dirty="0"/>
                        <a:t>1 –</a:t>
                      </a:r>
                      <a:r>
                        <a:rPr lang="en-US" baseline="0" dirty="0"/>
                        <a:t> 2 years</a:t>
                      </a:r>
                      <a:endParaRPr lang="en-US" dirty="0"/>
                    </a:p>
                  </a:txBody>
                  <a:tcPr/>
                </a:tc>
                <a:tc>
                  <a:txBody>
                    <a:bodyPr/>
                    <a:lstStyle/>
                    <a:p>
                      <a:pPr algn="ctr"/>
                      <a:r>
                        <a:rPr lang="en-US" dirty="0"/>
                        <a:t>2 weeks</a:t>
                      </a:r>
                    </a:p>
                  </a:txBody>
                  <a:tcPr/>
                </a:tc>
                <a:extLst>
                  <a:ext uri="{0D108BD9-81ED-4DB2-BD59-A6C34878D82A}">
                    <a16:rowId xmlns:a16="http://schemas.microsoft.com/office/drawing/2014/main" val="10003"/>
                  </a:ext>
                </a:extLst>
              </a:tr>
              <a:tr h="370840">
                <a:tc>
                  <a:txBody>
                    <a:bodyPr/>
                    <a:lstStyle/>
                    <a:p>
                      <a:pPr algn="ctr"/>
                      <a:r>
                        <a:rPr lang="en-US" dirty="0"/>
                        <a:t>3 –</a:t>
                      </a:r>
                      <a:r>
                        <a:rPr lang="en-US" baseline="0" dirty="0"/>
                        <a:t> 4 years</a:t>
                      </a:r>
                      <a:endParaRPr lang="en-US" dirty="0"/>
                    </a:p>
                  </a:txBody>
                  <a:tcPr/>
                </a:tc>
                <a:tc>
                  <a:txBody>
                    <a:bodyPr/>
                    <a:lstStyle/>
                    <a:p>
                      <a:pPr algn="ctr"/>
                      <a:r>
                        <a:rPr lang="en-US" dirty="0"/>
                        <a:t>3 weeks</a:t>
                      </a:r>
                    </a:p>
                  </a:txBody>
                  <a:tcPr/>
                </a:tc>
                <a:extLst>
                  <a:ext uri="{0D108BD9-81ED-4DB2-BD59-A6C34878D82A}">
                    <a16:rowId xmlns:a16="http://schemas.microsoft.com/office/drawing/2014/main" val="10004"/>
                  </a:ext>
                </a:extLst>
              </a:tr>
              <a:tr h="370840">
                <a:tc>
                  <a:txBody>
                    <a:bodyPr/>
                    <a:lstStyle/>
                    <a:p>
                      <a:pPr algn="ctr"/>
                      <a:r>
                        <a:rPr lang="en-US" dirty="0"/>
                        <a:t>4 – 5 years</a:t>
                      </a:r>
                    </a:p>
                  </a:txBody>
                  <a:tcPr/>
                </a:tc>
                <a:tc>
                  <a:txBody>
                    <a:bodyPr/>
                    <a:lstStyle/>
                    <a:p>
                      <a:pPr algn="ctr"/>
                      <a:r>
                        <a:rPr lang="en-US" dirty="0"/>
                        <a:t>4 weeks</a:t>
                      </a:r>
                    </a:p>
                  </a:txBody>
                  <a:tcPr/>
                </a:tc>
                <a:extLst>
                  <a:ext uri="{0D108BD9-81ED-4DB2-BD59-A6C34878D82A}">
                    <a16:rowId xmlns:a16="http://schemas.microsoft.com/office/drawing/2014/main" val="10005"/>
                  </a:ext>
                </a:extLst>
              </a:tr>
              <a:tr h="370840">
                <a:tc>
                  <a:txBody>
                    <a:bodyPr/>
                    <a:lstStyle/>
                    <a:p>
                      <a:pPr algn="ctr"/>
                      <a:r>
                        <a:rPr lang="en-US" dirty="0"/>
                        <a:t>5 – 6 years</a:t>
                      </a:r>
                    </a:p>
                  </a:txBody>
                  <a:tcPr/>
                </a:tc>
                <a:tc>
                  <a:txBody>
                    <a:bodyPr/>
                    <a:lstStyle/>
                    <a:p>
                      <a:pPr algn="ctr"/>
                      <a:r>
                        <a:rPr lang="en-US" dirty="0"/>
                        <a:t>5 weeks</a:t>
                      </a:r>
                    </a:p>
                  </a:txBody>
                  <a:tcPr/>
                </a:tc>
                <a:extLst>
                  <a:ext uri="{0D108BD9-81ED-4DB2-BD59-A6C34878D82A}">
                    <a16:rowId xmlns:a16="http://schemas.microsoft.com/office/drawing/2014/main" val="10006"/>
                  </a:ext>
                </a:extLst>
              </a:tr>
              <a:tr h="370840">
                <a:tc>
                  <a:txBody>
                    <a:bodyPr/>
                    <a:lstStyle/>
                    <a:p>
                      <a:pPr algn="ctr"/>
                      <a:r>
                        <a:rPr lang="en-US" dirty="0"/>
                        <a:t>6 – 7 years</a:t>
                      </a:r>
                    </a:p>
                  </a:txBody>
                  <a:tcPr/>
                </a:tc>
                <a:tc>
                  <a:txBody>
                    <a:bodyPr/>
                    <a:lstStyle/>
                    <a:p>
                      <a:pPr algn="ctr"/>
                      <a:r>
                        <a:rPr lang="en-US" dirty="0"/>
                        <a:t>6 weeks</a:t>
                      </a:r>
                    </a:p>
                  </a:txBody>
                  <a:tcPr/>
                </a:tc>
                <a:extLst>
                  <a:ext uri="{0D108BD9-81ED-4DB2-BD59-A6C34878D82A}">
                    <a16:rowId xmlns:a16="http://schemas.microsoft.com/office/drawing/2014/main" val="10007"/>
                  </a:ext>
                </a:extLst>
              </a:tr>
              <a:tr h="370840">
                <a:tc>
                  <a:txBody>
                    <a:bodyPr/>
                    <a:lstStyle/>
                    <a:p>
                      <a:pPr algn="ctr"/>
                      <a:r>
                        <a:rPr lang="en-US" dirty="0"/>
                        <a:t>7</a:t>
                      </a:r>
                      <a:r>
                        <a:rPr lang="en-US" baseline="0" dirty="0"/>
                        <a:t> – 8 years</a:t>
                      </a:r>
                      <a:endParaRPr lang="en-US" dirty="0"/>
                    </a:p>
                  </a:txBody>
                  <a:tcPr/>
                </a:tc>
                <a:tc>
                  <a:txBody>
                    <a:bodyPr/>
                    <a:lstStyle/>
                    <a:p>
                      <a:pPr algn="ctr"/>
                      <a:r>
                        <a:rPr lang="en-US" dirty="0"/>
                        <a:t>7 weeks</a:t>
                      </a:r>
                    </a:p>
                  </a:txBody>
                  <a:tcPr/>
                </a:tc>
                <a:extLst>
                  <a:ext uri="{0D108BD9-81ED-4DB2-BD59-A6C34878D82A}">
                    <a16:rowId xmlns:a16="http://schemas.microsoft.com/office/drawing/2014/main" val="10008"/>
                  </a:ext>
                </a:extLst>
              </a:tr>
              <a:tr h="370840">
                <a:tc>
                  <a:txBody>
                    <a:bodyPr/>
                    <a:lstStyle/>
                    <a:p>
                      <a:pPr algn="ctr"/>
                      <a:r>
                        <a:rPr lang="en-US" dirty="0"/>
                        <a:t>8 or more years</a:t>
                      </a:r>
                    </a:p>
                  </a:txBody>
                  <a:tcPr/>
                </a:tc>
                <a:tc>
                  <a:txBody>
                    <a:bodyPr/>
                    <a:lstStyle/>
                    <a:p>
                      <a:pPr algn="ctr"/>
                      <a:r>
                        <a:rPr lang="en-US" dirty="0"/>
                        <a:t>8 weeks</a:t>
                      </a:r>
                    </a:p>
                  </a:txBody>
                  <a:tcPr/>
                </a:tc>
                <a:extLst>
                  <a:ext uri="{0D108BD9-81ED-4DB2-BD59-A6C34878D82A}">
                    <a16:rowId xmlns:a16="http://schemas.microsoft.com/office/drawing/2014/main" val="10009"/>
                  </a:ext>
                </a:extLst>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6019800"/>
            <a:ext cx="2286000" cy="724917"/>
          </a:xfrm>
          <a:prstGeom prst="rect">
            <a:avLst/>
          </a:prstGeom>
        </p:spPr>
      </p:pic>
      <p:sp>
        <p:nvSpPr>
          <p:cNvPr id="3" name="TextBox 2">
            <a:extLst>
              <a:ext uri="{FF2B5EF4-FFF2-40B4-BE49-F238E27FC236}">
                <a16:creationId xmlns:a16="http://schemas.microsoft.com/office/drawing/2014/main" id="{BF524076-9A7B-42ED-9828-EA49C5032E77}"/>
              </a:ext>
            </a:extLst>
          </p:cNvPr>
          <p:cNvSpPr txBox="1"/>
          <p:nvPr/>
        </p:nvSpPr>
        <p:spPr>
          <a:xfrm>
            <a:off x="1295400" y="1295400"/>
            <a:ext cx="6705600" cy="646331"/>
          </a:xfrm>
          <a:prstGeom prst="rect">
            <a:avLst/>
          </a:prstGeom>
          <a:noFill/>
        </p:spPr>
        <p:txBody>
          <a:bodyPr wrap="square" rtlCol="0" anchor="t">
            <a:spAutoFit/>
          </a:bodyPr>
          <a:lstStyle/>
          <a:p>
            <a:pPr algn="ctr"/>
            <a:r>
              <a:rPr lang="en-US" b="1" dirty="0"/>
              <a:t>Without Cause Termination Notice Requirements under the </a:t>
            </a:r>
          </a:p>
          <a:p>
            <a:pPr algn="ctr"/>
            <a:r>
              <a:rPr lang="en-US" b="1" i="1" dirty="0"/>
              <a:t>Employment Standards Act </a:t>
            </a:r>
            <a:r>
              <a:rPr lang="en-US" b="1" dirty="0"/>
              <a:t>(ESA)</a:t>
            </a:r>
            <a:endParaRPr lang="en-CA" b="1" dirty="0"/>
          </a:p>
        </p:txBody>
      </p:sp>
    </p:spTree>
    <p:extLst>
      <p:ext uri="{BB962C8B-B14F-4D97-AF65-F5344CB8AC3E}">
        <p14:creationId xmlns:p14="http://schemas.microsoft.com/office/powerpoint/2010/main" val="444987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3619</Words>
  <Application>Microsoft Office PowerPoint</Application>
  <PresentationFormat>On-screen Show (4:3)</PresentationFormat>
  <Paragraphs>266</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Humanst521 Lt BT</vt:lpstr>
      <vt:lpstr>Times New Roman</vt:lpstr>
      <vt:lpstr>Office Theme</vt:lpstr>
      <vt:lpstr>How COVID-19 has affected Employment Law</vt:lpstr>
      <vt:lpstr>COVID-19 &amp; Employment Law</vt:lpstr>
      <vt:lpstr>COVID-19 &amp; Employment Law</vt:lpstr>
      <vt:lpstr>COVID-19 &amp; Employment Law</vt:lpstr>
      <vt:lpstr>The Outline for Today’s Webinar</vt:lpstr>
      <vt:lpstr>The Basics of Employment Law</vt:lpstr>
      <vt:lpstr>The Basics of Employment Law</vt:lpstr>
      <vt:lpstr>The Basics of Employment Law</vt:lpstr>
      <vt:lpstr>The Basics of Employment Law</vt:lpstr>
      <vt:lpstr>The Basics of Employment Law</vt:lpstr>
      <vt:lpstr>The Basics of Employment Law</vt:lpstr>
      <vt:lpstr>The Basics of Employment Law</vt:lpstr>
      <vt:lpstr>Layoffs &amp; The Employment Standards Act</vt:lpstr>
      <vt:lpstr>Layoffs &amp; The Employment Standards Act</vt:lpstr>
      <vt:lpstr>Layoffs &amp; The Employment Standards Act</vt:lpstr>
      <vt:lpstr>Changes to the BC  Employment Standards Act  due to COVID-19 Pandemic</vt:lpstr>
      <vt:lpstr>Changes to the BC  Employment Standards Act  due to COVID-19 Pandemic</vt:lpstr>
      <vt:lpstr>Changes to the BC  Employment Standards Act  due to COVID-19 Pandemic</vt:lpstr>
      <vt:lpstr>Changes to the BC  Employment Standards Act  due to COVID-19 Pandemic</vt:lpstr>
      <vt:lpstr>Changes to the BC  Employment Standards Act  due to COVID-19 Pandemic</vt:lpstr>
      <vt:lpstr>Changes to the BC  Employment Standards Act  due to COVID-19 Pandemic</vt:lpstr>
      <vt:lpstr>Changes to the Federal  Employment Insurance Act</vt:lpstr>
      <vt:lpstr>Changes to the Federal  Employment Insurance Act</vt:lpstr>
      <vt:lpstr>Changes to the Federal  Employment Insurance Act</vt:lpstr>
      <vt:lpstr>Changes to the Federal  Employment Insurance Act</vt:lpstr>
      <vt:lpstr>The New Federal Emergency Benefits</vt:lpstr>
      <vt:lpstr>The New Federal  Employment Insurance Act &amp; Other Benefits</vt:lpstr>
      <vt:lpstr>The New Federal  Employment Insurance Act &amp; Other Benefits</vt:lpstr>
      <vt:lpstr>Federal Assistance Available to  Employers &amp; Small Businesses</vt:lpstr>
      <vt:lpstr>Federal Assistance Available to  Employers &amp; Small Businesses</vt:lpstr>
      <vt:lpstr>Federal Assistance Available to  Employers &amp; Small Businesses</vt:lpstr>
      <vt:lpstr>New Doak Shirreff Fixed Price  Employment Law Services</vt:lpstr>
      <vt:lpstr>Our Bi-Weekly Employment Law Lunch &amp; Learn Seminar Series is Continuing Online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Law Webinars</dc:title>
  <dc:creator>Scott Chambers</dc:creator>
  <cp:lastModifiedBy>Scott Chambers</cp:lastModifiedBy>
  <cp:revision>256</cp:revision>
  <cp:lastPrinted>2020-03-31T14:20:48Z</cp:lastPrinted>
  <dcterms:created xsi:type="dcterms:W3CDTF">2014-05-01T23:08:12Z</dcterms:created>
  <dcterms:modified xsi:type="dcterms:W3CDTF">2020-03-31T18:11:55Z</dcterms:modified>
</cp:coreProperties>
</file>